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78" r:id="rId4"/>
    <p:sldId id="281" r:id="rId5"/>
    <p:sldId id="279" r:id="rId6"/>
    <p:sldId id="280" r:id="rId7"/>
    <p:sldId id="282" r:id="rId8"/>
    <p:sldId id="283" r:id="rId9"/>
    <p:sldId id="284" r:id="rId10"/>
    <p:sldId id="258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5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843B"/>
    <a:srgbClr val="703C1D"/>
    <a:srgbClr val="C3A9B8"/>
    <a:srgbClr val="E0AC8C"/>
    <a:srgbClr val="E3B395"/>
    <a:srgbClr val="E6B9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0B88D6-A1BB-4D76-B97C-440FCC83A620}" v="7" dt="2022-03-03T06:59:31.6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1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5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mailto:info@uk-vd.ru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mailto:info@uk-vd.ru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D92E37-B80C-42AC-A328-D05C30788410}" type="doc">
      <dgm:prSet loTypeId="urn:microsoft.com/office/officeart/2008/layout/LinedList" loCatId="list" qsTypeId="urn:microsoft.com/office/officeart/2005/8/quickstyle/3d3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0A599F81-9752-4EF2-AE57-65E28A75AECF}">
      <dgm:prSet custT="1"/>
      <dgm:spPr/>
      <dgm:t>
        <a:bodyPr anchor="ctr"/>
        <a:lstStyle/>
        <a:p>
          <a:pPr algn="just"/>
          <a:endParaRPr lang="ru-RU" sz="1800" b="0" dirty="0">
            <a:latin typeface="TT NORMS"/>
          </a:endParaRPr>
        </a:p>
        <a:p>
          <a:pPr algn="just"/>
          <a:r>
            <a:rPr lang="ru-RU" sz="1800" b="0" dirty="0">
              <a:latin typeface="TT NORMS"/>
            </a:rPr>
            <a:t>Уважаемые жильцы и собственники помещений!</a:t>
          </a:r>
          <a:endParaRPr lang="en-US" sz="1800" b="0" dirty="0">
            <a:latin typeface="TT NORMS"/>
          </a:endParaRPr>
        </a:p>
      </dgm:t>
    </dgm:pt>
    <dgm:pt modelId="{037760A4-F0B3-45AC-8B40-D89AFD753FDE}" type="parTrans" cxnId="{6BD09146-28D3-4E2A-9E91-1B3380348C80}">
      <dgm:prSet/>
      <dgm:spPr/>
      <dgm:t>
        <a:bodyPr/>
        <a:lstStyle/>
        <a:p>
          <a:pPr algn="just"/>
          <a:endParaRPr lang="en-US"/>
        </a:p>
      </dgm:t>
    </dgm:pt>
    <dgm:pt modelId="{3882DD88-DB2D-4091-9E36-C7EAB77BC31A}" type="sibTrans" cxnId="{6BD09146-28D3-4E2A-9E91-1B3380348C80}">
      <dgm:prSet/>
      <dgm:spPr/>
      <dgm:t>
        <a:bodyPr/>
        <a:lstStyle/>
        <a:p>
          <a:pPr algn="just"/>
          <a:endParaRPr lang="en-US"/>
        </a:p>
      </dgm:t>
    </dgm:pt>
    <dgm:pt modelId="{2EBDF275-325F-4762-82DA-3440F3BE79F5}">
      <dgm:prSet custT="1"/>
      <dgm:spPr/>
      <dgm:t>
        <a:bodyPr/>
        <a:lstStyle/>
        <a:p>
          <a:pPr algn="just"/>
          <a:endParaRPr lang="ru-RU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Мы подготовили для вас краткий отчет о выполненных Управляющей компанией работах в ЖК Воробьев дом за сентябрь 2022 года.</a:t>
          </a:r>
          <a:endParaRPr lang="en-US" sz="1800" dirty="0">
            <a:latin typeface="TT NORMS"/>
          </a:endParaRPr>
        </a:p>
      </dgm:t>
    </dgm:pt>
    <dgm:pt modelId="{DA000979-DEC0-4AB0-B732-1FC7746DCEA5}" type="parTrans" cxnId="{174A03A5-4B45-44C0-A18B-69ABDEDBD518}">
      <dgm:prSet/>
      <dgm:spPr/>
      <dgm:t>
        <a:bodyPr/>
        <a:lstStyle/>
        <a:p>
          <a:pPr algn="just"/>
          <a:endParaRPr lang="en-US"/>
        </a:p>
      </dgm:t>
    </dgm:pt>
    <dgm:pt modelId="{28E47B45-8411-4952-B4E1-BD21807A666C}" type="sibTrans" cxnId="{174A03A5-4B45-44C0-A18B-69ABDEDBD518}">
      <dgm:prSet/>
      <dgm:spPr/>
      <dgm:t>
        <a:bodyPr/>
        <a:lstStyle/>
        <a:p>
          <a:pPr algn="just"/>
          <a:endParaRPr lang="en-US"/>
        </a:p>
      </dgm:t>
    </dgm:pt>
    <dgm:pt modelId="{9020B62F-AD26-41C6-90BF-222CA4E5D741}">
      <dgm:prSet custT="1"/>
      <dgm:spPr/>
      <dgm:t>
        <a:bodyPr/>
        <a:lstStyle/>
        <a:p>
          <a:pPr algn="just"/>
          <a:r>
            <a:rPr lang="ru-RU" sz="1800" dirty="0">
              <a:latin typeface="TT NORMS"/>
            </a:rPr>
            <a:t>Ваши пожелания и предложения по обслуживанию ЖК просим направлять: </a:t>
          </a:r>
          <a:endParaRPr lang="en-GB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на почту </a:t>
          </a:r>
          <a:r>
            <a:rPr lang="en-US" sz="1800" dirty="0">
              <a:latin typeface="TT NORMS"/>
              <a:hlinkClick xmlns:r="http://schemas.openxmlformats.org/officeDocument/2006/relationships" r:id="rId1"/>
            </a:rPr>
            <a:t>info@uk-vd.ru</a:t>
          </a:r>
          <a:r>
            <a:rPr lang="ru-RU" sz="1800" dirty="0">
              <a:latin typeface="TT NORMS"/>
            </a:rPr>
            <a:t>, по телефону + 7 (495) 940-55-55 или через мобильное приложение «</a:t>
          </a:r>
          <a:r>
            <a:rPr lang="ru-RU" sz="1800" dirty="0" err="1">
              <a:latin typeface="TT NORMS"/>
            </a:rPr>
            <a:t>Домиленд</a:t>
          </a:r>
          <a:r>
            <a:rPr lang="ru-RU" sz="1800" dirty="0">
              <a:latin typeface="TT NORMS"/>
            </a:rPr>
            <a:t>».</a:t>
          </a:r>
        </a:p>
        <a:p>
          <a:pPr algn="just"/>
          <a:endParaRPr lang="ru-RU" sz="1800" dirty="0">
            <a:latin typeface="TT NORMS"/>
          </a:endParaRPr>
        </a:p>
        <a:p>
          <a:pPr algn="just"/>
          <a:endParaRPr lang="ru-RU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С заботой о вас,</a:t>
          </a:r>
        </a:p>
        <a:p>
          <a:pPr algn="just"/>
          <a:r>
            <a:rPr lang="ru-RU" sz="1800" dirty="0">
              <a:latin typeface="TT NORMS"/>
            </a:rPr>
            <a:t>УК Воробьев дом</a:t>
          </a:r>
        </a:p>
      </dgm:t>
    </dgm:pt>
    <dgm:pt modelId="{D89DF08D-1BEF-4206-95CC-2BBD4876F945}" type="parTrans" cxnId="{431BBEA1-B95B-4946-86D3-344D67AF5B35}">
      <dgm:prSet/>
      <dgm:spPr/>
      <dgm:t>
        <a:bodyPr/>
        <a:lstStyle/>
        <a:p>
          <a:pPr algn="just"/>
          <a:endParaRPr lang="en-US"/>
        </a:p>
      </dgm:t>
    </dgm:pt>
    <dgm:pt modelId="{7CA139E1-AF28-422E-991E-1F2E4AD0A390}" type="sibTrans" cxnId="{431BBEA1-B95B-4946-86D3-344D67AF5B35}">
      <dgm:prSet/>
      <dgm:spPr/>
      <dgm:t>
        <a:bodyPr/>
        <a:lstStyle/>
        <a:p>
          <a:pPr algn="just"/>
          <a:endParaRPr lang="en-US"/>
        </a:p>
      </dgm:t>
    </dgm:pt>
    <dgm:pt modelId="{5ADB80E2-F88F-4A26-93E5-236FA5E66722}" type="pres">
      <dgm:prSet presAssocID="{DCD92E37-B80C-42AC-A328-D05C30788410}" presName="vert0" presStyleCnt="0">
        <dgm:presLayoutVars>
          <dgm:dir/>
          <dgm:animOne val="branch"/>
          <dgm:animLvl val="lvl"/>
        </dgm:presLayoutVars>
      </dgm:prSet>
      <dgm:spPr/>
    </dgm:pt>
    <dgm:pt modelId="{F04350CD-C721-4735-9705-D59B6D1A68A8}" type="pres">
      <dgm:prSet presAssocID="{0A599F81-9752-4EF2-AE57-65E28A75AECF}" presName="thickLine" presStyleLbl="alignNode1" presStyleIdx="0" presStyleCnt="3"/>
      <dgm:spPr/>
    </dgm:pt>
    <dgm:pt modelId="{30EEB09F-6D01-41B7-BF15-62A58A574B86}" type="pres">
      <dgm:prSet presAssocID="{0A599F81-9752-4EF2-AE57-65E28A75AECF}" presName="horz1" presStyleCnt="0"/>
      <dgm:spPr/>
    </dgm:pt>
    <dgm:pt modelId="{B8C2958F-9E66-4B5F-809A-F4DBDB332FCB}" type="pres">
      <dgm:prSet presAssocID="{0A599F81-9752-4EF2-AE57-65E28A75AECF}" presName="tx1" presStyleLbl="revTx" presStyleIdx="0" presStyleCnt="3"/>
      <dgm:spPr/>
    </dgm:pt>
    <dgm:pt modelId="{E492395B-B55B-4D6A-90CA-6E7651836453}" type="pres">
      <dgm:prSet presAssocID="{0A599F81-9752-4EF2-AE57-65E28A75AECF}" presName="vert1" presStyleCnt="0"/>
      <dgm:spPr/>
    </dgm:pt>
    <dgm:pt modelId="{04F1AB7A-51AC-4BB2-A833-018B916208B8}" type="pres">
      <dgm:prSet presAssocID="{2EBDF275-325F-4762-82DA-3440F3BE79F5}" presName="thickLine" presStyleLbl="alignNode1" presStyleIdx="1" presStyleCnt="3"/>
      <dgm:spPr/>
    </dgm:pt>
    <dgm:pt modelId="{E5A907AD-FD79-46F6-9D39-80EFCDB019A4}" type="pres">
      <dgm:prSet presAssocID="{2EBDF275-325F-4762-82DA-3440F3BE79F5}" presName="horz1" presStyleCnt="0"/>
      <dgm:spPr/>
    </dgm:pt>
    <dgm:pt modelId="{F79AAB72-DFF1-4DF2-8AE3-3C0873F907D9}" type="pres">
      <dgm:prSet presAssocID="{2EBDF275-325F-4762-82DA-3440F3BE79F5}" presName="tx1" presStyleLbl="revTx" presStyleIdx="1" presStyleCnt="3"/>
      <dgm:spPr/>
    </dgm:pt>
    <dgm:pt modelId="{A86A5716-595E-4E49-9F0D-5208A2CAAFE5}" type="pres">
      <dgm:prSet presAssocID="{2EBDF275-325F-4762-82DA-3440F3BE79F5}" presName="vert1" presStyleCnt="0"/>
      <dgm:spPr/>
    </dgm:pt>
    <dgm:pt modelId="{45175098-19C2-451B-8C33-49123F36D70C}" type="pres">
      <dgm:prSet presAssocID="{9020B62F-AD26-41C6-90BF-222CA4E5D741}" presName="thickLine" presStyleLbl="alignNode1" presStyleIdx="2" presStyleCnt="3"/>
      <dgm:spPr/>
    </dgm:pt>
    <dgm:pt modelId="{DA2FCF56-E583-46B8-BBF6-6C9BB6101DB5}" type="pres">
      <dgm:prSet presAssocID="{9020B62F-AD26-41C6-90BF-222CA4E5D741}" presName="horz1" presStyleCnt="0"/>
      <dgm:spPr/>
    </dgm:pt>
    <dgm:pt modelId="{FD974A81-403A-4BE9-B2FD-914914CC89CE}" type="pres">
      <dgm:prSet presAssocID="{9020B62F-AD26-41C6-90BF-222CA4E5D741}" presName="tx1" presStyleLbl="revTx" presStyleIdx="2" presStyleCnt="3"/>
      <dgm:spPr/>
    </dgm:pt>
    <dgm:pt modelId="{26F12C28-D797-417A-8638-282FB27B2C67}" type="pres">
      <dgm:prSet presAssocID="{9020B62F-AD26-41C6-90BF-222CA4E5D741}" presName="vert1" presStyleCnt="0"/>
      <dgm:spPr/>
    </dgm:pt>
  </dgm:ptLst>
  <dgm:cxnLst>
    <dgm:cxn modelId="{4E09760E-19F1-491C-A976-29A5A53A6A6B}" type="presOf" srcId="{2EBDF275-325F-4762-82DA-3440F3BE79F5}" destId="{F79AAB72-DFF1-4DF2-8AE3-3C0873F907D9}" srcOrd="0" destOrd="0" presId="urn:microsoft.com/office/officeart/2008/layout/LinedList"/>
    <dgm:cxn modelId="{A9581A1F-1E5A-44D2-BDF1-45252E3677D4}" type="presOf" srcId="{9020B62F-AD26-41C6-90BF-222CA4E5D741}" destId="{FD974A81-403A-4BE9-B2FD-914914CC89CE}" srcOrd="0" destOrd="0" presId="urn:microsoft.com/office/officeart/2008/layout/LinedList"/>
    <dgm:cxn modelId="{6BD09146-28D3-4E2A-9E91-1B3380348C80}" srcId="{DCD92E37-B80C-42AC-A328-D05C30788410}" destId="{0A599F81-9752-4EF2-AE57-65E28A75AECF}" srcOrd="0" destOrd="0" parTransId="{037760A4-F0B3-45AC-8B40-D89AFD753FDE}" sibTransId="{3882DD88-DB2D-4091-9E36-C7EAB77BC31A}"/>
    <dgm:cxn modelId="{BE3E287E-875D-4329-A539-1638C4F15B09}" type="presOf" srcId="{DCD92E37-B80C-42AC-A328-D05C30788410}" destId="{5ADB80E2-F88F-4A26-93E5-236FA5E66722}" srcOrd="0" destOrd="0" presId="urn:microsoft.com/office/officeart/2008/layout/LinedList"/>
    <dgm:cxn modelId="{22DE2887-5EF2-48BE-A25B-C3A83C009AB1}" type="presOf" srcId="{0A599F81-9752-4EF2-AE57-65E28A75AECF}" destId="{B8C2958F-9E66-4B5F-809A-F4DBDB332FCB}" srcOrd="0" destOrd="0" presId="urn:microsoft.com/office/officeart/2008/layout/LinedList"/>
    <dgm:cxn modelId="{431BBEA1-B95B-4946-86D3-344D67AF5B35}" srcId="{DCD92E37-B80C-42AC-A328-D05C30788410}" destId="{9020B62F-AD26-41C6-90BF-222CA4E5D741}" srcOrd="2" destOrd="0" parTransId="{D89DF08D-1BEF-4206-95CC-2BBD4876F945}" sibTransId="{7CA139E1-AF28-422E-991E-1F2E4AD0A390}"/>
    <dgm:cxn modelId="{174A03A5-4B45-44C0-A18B-69ABDEDBD518}" srcId="{DCD92E37-B80C-42AC-A328-D05C30788410}" destId="{2EBDF275-325F-4762-82DA-3440F3BE79F5}" srcOrd="1" destOrd="0" parTransId="{DA000979-DEC0-4AB0-B732-1FC7746DCEA5}" sibTransId="{28E47B45-8411-4952-B4E1-BD21807A666C}"/>
    <dgm:cxn modelId="{E122896B-0660-4E48-8437-E82B80D573AA}" type="presParOf" srcId="{5ADB80E2-F88F-4A26-93E5-236FA5E66722}" destId="{F04350CD-C721-4735-9705-D59B6D1A68A8}" srcOrd="0" destOrd="0" presId="urn:microsoft.com/office/officeart/2008/layout/LinedList"/>
    <dgm:cxn modelId="{EB238AA8-6346-43D0-A466-E3038410AED1}" type="presParOf" srcId="{5ADB80E2-F88F-4A26-93E5-236FA5E66722}" destId="{30EEB09F-6D01-41B7-BF15-62A58A574B86}" srcOrd="1" destOrd="0" presId="urn:microsoft.com/office/officeart/2008/layout/LinedList"/>
    <dgm:cxn modelId="{BC87A021-18F7-4636-BD18-F6828A0526B5}" type="presParOf" srcId="{30EEB09F-6D01-41B7-BF15-62A58A574B86}" destId="{B8C2958F-9E66-4B5F-809A-F4DBDB332FCB}" srcOrd="0" destOrd="0" presId="urn:microsoft.com/office/officeart/2008/layout/LinedList"/>
    <dgm:cxn modelId="{21DA0411-7A00-4858-83D6-F899556ED421}" type="presParOf" srcId="{30EEB09F-6D01-41B7-BF15-62A58A574B86}" destId="{E492395B-B55B-4D6A-90CA-6E7651836453}" srcOrd="1" destOrd="0" presId="urn:microsoft.com/office/officeart/2008/layout/LinedList"/>
    <dgm:cxn modelId="{B99C407B-64B6-4739-A417-A2D158A4A8B0}" type="presParOf" srcId="{5ADB80E2-F88F-4A26-93E5-236FA5E66722}" destId="{04F1AB7A-51AC-4BB2-A833-018B916208B8}" srcOrd="2" destOrd="0" presId="urn:microsoft.com/office/officeart/2008/layout/LinedList"/>
    <dgm:cxn modelId="{3235E24F-BDB8-46B2-A76E-C763E937AA1D}" type="presParOf" srcId="{5ADB80E2-F88F-4A26-93E5-236FA5E66722}" destId="{E5A907AD-FD79-46F6-9D39-80EFCDB019A4}" srcOrd="3" destOrd="0" presId="urn:microsoft.com/office/officeart/2008/layout/LinedList"/>
    <dgm:cxn modelId="{792FF186-819E-4760-91E4-CED5EEFF7509}" type="presParOf" srcId="{E5A907AD-FD79-46F6-9D39-80EFCDB019A4}" destId="{F79AAB72-DFF1-4DF2-8AE3-3C0873F907D9}" srcOrd="0" destOrd="0" presId="urn:microsoft.com/office/officeart/2008/layout/LinedList"/>
    <dgm:cxn modelId="{7DCE2ECE-2E76-401A-A8DC-1C4F582A95EE}" type="presParOf" srcId="{E5A907AD-FD79-46F6-9D39-80EFCDB019A4}" destId="{A86A5716-595E-4E49-9F0D-5208A2CAAFE5}" srcOrd="1" destOrd="0" presId="urn:microsoft.com/office/officeart/2008/layout/LinedList"/>
    <dgm:cxn modelId="{48E3BC13-BA43-459D-AC2F-65DA051B3828}" type="presParOf" srcId="{5ADB80E2-F88F-4A26-93E5-236FA5E66722}" destId="{45175098-19C2-451B-8C33-49123F36D70C}" srcOrd="4" destOrd="0" presId="urn:microsoft.com/office/officeart/2008/layout/LinedList"/>
    <dgm:cxn modelId="{DD1923CE-303E-45AF-9E90-07113CFF0D56}" type="presParOf" srcId="{5ADB80E2-F88F-4A26-93E5-236FA5E66722}" destId="{DA2FCF56-E583-46B8-BBF6-6C9BB6101DB5}" srcOrd="5" destOrd="0" presId="urn:microsoft.com/office/officeart/2008/layout/LinedList"/>
    <dgm:cxn modelId="{CC048CEC-6251-44FB-8A5A-33DBC47011DF}" type="presParOf" srcId="{DA2FCF56-E583-46B8-BBF6-6C9BB6101DB5}" destId="{FD974A81-403A-4BE9-B2FD-914914CC89CE}" srcOrd="0" destOrd="0" presId="urn:microsoft.com/office/officeart/2008/layout/LinedList"/>
    <dgm:cxn modelId="{794EA3CD-8D56-4FB8-88FF-00950AB24832}" type="presParOf" srcId="{DA2FCF56-E583-46B8-BBF6-6C9BB6101DB5}" destId="{26F12C28-D797-417A-8638-282FB27B2C6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F33A2E-ABA6-4CC0-B113-D45AFE9B77D2}" type="doc">
      <dgm:prSet loTypeId="urn:microsoft.com/office/officeart/2008/layout/LinedList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362FB66-B967-4DC3-BDA0-F204C6C5CBF2}">
      <dgm:prSet custT="1"/>
      <dgm:spPr/>
      <dgm:t>
        <a:bodyPr/>
        <a:lstStyle/>
        <a:p>
          <a:r>
            <a:rPr lang="ru-RU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T NORMS"/>
              <a:ea typeface="+mn-ea"/>
              <a:cs typeface="+mn-cs"/>
            </a:rPr>
            <a:t>Выявлены и исправлены поломки в 56 светильниках внутреннего освещения, заменено 28 ламп и 16 стартеров</a:t>
          </a:r>
          <a:endParaRPr lang="ru-RU" sz="1900" kern="1200" dirty="0">
            <a:latin typeface="TT NORMS"/>
          </a:endParaRPr>
        </a:p>
      </dgm:t>
    </dgm:pt>
    <dgm:pt modelId="{77250555-10BA-42AD-89FD-9D2C480E9200}" type="parTrans" cxnId="{5B5FEC31-096C-4C4C-90FF-EA4ABBDB1D0D}">
      <dgm:prSet/>
      <dgm:spPr/>
      <dgm:t>
        <a:bodyPr/>
        <a:lstStyle/>
        <a:p>
          <a:endParaRPr lang="ru-RU"/>
        </a:p>
      </dgm:t>
    </dgm:pt>
    <dgm:pt modelId="{6BE888A7-95BE-4081-9355-0751F7BD14EF}" type="sibTrans" cxnId="{5B5FEC31-096C-4C4C-90FF-EA4ABBDB1D0D}">
      <dgm:prSet/>
      <dgm:spPr/>
      <dgm:t>
        <a:bodyPr/>
        <a:lstStyle/>
        <a:p>
          <a:endParaRPr lang="ru-RU"/>
        </a:p>
      </dgm:t>
    </dgm:pt>
    <dgm:pt modelId="{8233E53F-96BC-4794-8619-FF0D66DAF29A}">
      <dgm:prSet custT="1"/>
      <dgm:spPr/>
      <dgm:t>
        <a:bodyPr/>
        <a:lstStyle/>
        <a:p>
          <a:r>
            <a:rPr lang="ru-RU" sz="1900" kern="1200" dirty="0">
              <a:latin typeface="TT NORMS"/>
            </a:rPr>
            <a:t>Осмотрено 75 светильников аварийного освещения, заменено 19 ламп, 18 стартеров</a:t>
          </a:r>
        </a:p>
      </dgm:t>
    </dgm:pt>
    <dgm:pt modelId="{4560BCFE-CEE4-4EA4-A7B5-C148A411B934}" type="parTrans" cxnId="{496ADD51-3D68-47E8-9330-1A5AF4C30691}">
      <dgm:prSet/>
      <dgm:spPr/>
      <dgm:t>
        <a:bodyPr/>
        <a:lstStyle/>
        <a:p>
          <a:endParaRPr lang="ru-RU"/>
        </a:p>
      </dgm:t>
    </dgm:pt>
    <dgm:pt modelId="{DCC7DCD7-5F4B-4CAD-8E4D-D16805E60922}" type="sibTrans" cxnId="{496ADD51-3D68-47E8-9330-1A5AF4C30691}">
      <dgm:prSet/>
      <dgm:spPr/>
      <dgm:t>
        <a:bodyPr/>
        <a:lstStyle/>
        <a:p>
          <a:endParaRPr lang="ru-RU"/>
        </a:p>
      </dgm:t>
    </dgm:pt>
    <dgm:pt modelId="{DB72ABB5-FD4B-446E-90CE-E0895C59D1E3}">
      <dgm:prSet custT="1"/>
      <dgm:spPr/>
      <dgm:t>
        <a:bodyPr/>
        <a:lstStyle/>
        <a:p>
          <a:r>
            <a:rPr lang="ru-RU" sz="1900" kern="1200" dirty="0">
              <a:latin typeface="TT NORMS"/>
            </a:rPr>
            <a:t>Завершена подготовка к отопительному сезону, ремонт теплообменника, запущена подача теплоносителя в отопительные приборы</a:t>
          </a:r>
        </a:p>
      </dgm:t>
    </dgm:pt>
    <dgm:pt modelId="{7537B675-2A8D-40D8-B389-29F1BC3F1BCE}" type="parTrans" cxnId="{68FFE7A4-D8A0-49E3-B7FA-4EAC7DB1AEB8}">
      <dgm:prSet/>
      <dgm:spPr/>
      <dgm:t>
        <a:bodyPr/>
        <a:lstStyle/>
        <a:p>
          <a:endParaRPr lang="ru-RU"/>
        </a:p>
      </dgm:t>
    </dgm:pt>
    <dgm:pt modelId="{4E176345-514A-4E7F-BC5D-EB76DB49D2F8}" type="sibTrans" cxnId="{68FFE7A4-D8A0-49E3-B7FA-4EAC7DB1AEB8}">
      <dgm:prSet/>
      <dgm:spPr/>
      <dgm:t>
        <a:bodyPr/>
        <a:lstStyle/>
        <a:p>
          <a:endParaRPr lang="ru-RU"/>
        </a:p>
      </dgm:t>
    </dgm:pt>
    <dgm:pt modelId="{5CC3914D-D93B-41D2-99E6-D321E1A60651}">
      <dgm:prSet custT="1"/>
      <dgm:spPr/>
      <dgm:t>
        <a:bodyPr/>
        <a:lstStyle/>
        <a:p>
          <a:r>
            <a:rPr lang="ru-RU" sz="1900" kern="1200" dirty="0">
              <a:latin typeface="TT NORMS"/>
            </a:rPr>
            <a:t>Заменены жесткие диски системы видеонаблюдения</a:t>
          </a:r>
        </a:p>
      </dgm:t>
    </dgm:pt>
    <dgm:pt modelId="{252225A3-E794-4B49-A931-580624B52314}" type="parTrans" cxnId="{FE02103C-1381-4068-9B83-8E79C23F212F}">
      <dgm:prSet/>
      <dgm:spPr/>
      <dgm:t>
        <a:bodyPr/>
        <a:lstStyle/>
        <a:p>
          <a:endParaRPr lang="ru-RU"/>
        </a:p>
      </dgm:t>
    </dgm:pt>
    <dgm:pt modelId="{021F3166-9069-4BE4-845A-9330319C97B7}" type="sibTrans" cxnId="{FE02103C-1381-4068-9B83-8E79C23F212F}">
      <dgm:prSet/>
      <dgm:spPr/>
      <dgm:t>
        <a:bodyPr/>
        <a:lstStyle/>
        <a:p>
          <a:endParaRPr lang="ru-RU"/>
        </a:p>
      </dgm:t>
    </dgm:pt>
    <dgm:pt modelId="{583E1003-6DB3-4072-8413-67BCAB4A4631}">
      <dgm:prSet custT="1"/>
      <dgm:spPr/>
      <dgm:t>
        <a:bodyPr/>
        <a:lstStyle/>
        <a:p>
          <a:r>
            <a:rPr lang="ru-RU" sz="1900" kern="1200" dirty="0">
              <a:latin typeface="TT NORMS"/>
            </a:rPr>
            <a:t>Очистка дренажных приямков технического этажа</a:t>
          </a:r>
        </a:p>
      </dgm:t>
    </dgm:pt>
    <dgm:pt modelId="{3BB66CA0-02AE-4977-A493-DF15DAC010F0}" type="parTrans" cxnId="{406EE5DD-EB8D-4A18-BD64-E6BC6CA49ADA}">
      <dgm:prSet/>
      <dgm:spPr/>
      <dgm:t>
        <a:bodyPr/>
        <a:lstStyle/>
        <a:p>
          <a:endParaRPr lang="ru-RU"/>
        </a:p>
      </dgm:t>
    </dgm:pt>
    <dgm:pt modelId="{40673AE5-18BB-406E-845F-96C688EAF6A8}" type="sibTrans" cxnId="{406EE5DD-EB8D-4A18-BD64-E6BC6CA49ADA}">
      <dgm:prSet/>
      <dgm:spPr/>
      <dgm:t>
        <a:bodyPr/>
        <a:lstStyle/>
        <a:p>
          <a:endParaRPr lang="ru-RU"/>
        </a:p>
      </dgm:t>
    </dgm:pt>
    <dgm:pt modelId="{CFD6544D-8EAE-4471-ADBA-2210BB37E4AC}">
      <dgm:prSet custT="1"/>
      <dgm:spPr/>
      <dgm:t>
        <a:bodyPr/>
        <a:lstStyle/>
        <a:p>
          <a:r>
            <a:rPr lang="ru-RU" sz="1900" kern="1200" dirty="0">
              <a:latin typeface="TT NORMS"/>
            </a:rPr>
            <a:t>Техническое обслуживание доводчиков  входных дверей</a:t>
          </a:r>
        </a:p>
      </dgm:t>
    </dgm:pt>
    <dgm:pt modelId="{FB9EE3A4-41AF-4CC8-93DD-5FDDA2663615}" type="parTrans" cxnId="{1C56DF6E-5B20-4276-9014-6361494B99C3}">
      <dgm:prSet/>
      <dgm:spPr/>
      <dgm:t>
        <a:bodyPr/>
        <a:lstStyle/>
        <a:p>
          <a:endParaRPr lang="ru-RU"/>
        </a:p>
      </dgm:t>
    </dgm:pt>
    <dgm:pt modelId="{5EAD32AE-0E5A-4454-AFE8-E4A52E76A95E}" type="sibTrans" cxnId="{1C56DF6E-5B20-4276-9014-6361494B99C3}">
      <dgm:prSet/>
      <dgm:spPr/>
      <dgm:t>
        <a:bodyPr/>
        <a:lstStyle/>
        <a:p>
          <a:endParaRPr lang="ru-RU"/>
        </a:p>
      </dgm:t>
    </dgm:pt>
    <dgm:pt modelId="{92AFA964-8F23-4CC4-86B9-9BDE884CF13F}">
      <dgm:prSet custT="1"/>
      <dgm:spPr/>
      <dgm:t>
        <a:bodyPr/>
        <a:lstStyle/>
        <a:p>
          <a:r>
            <a:rPr lang="ru-RU" sz="1900" kern="1200" dirty="0">
              <a:latin typeface="TT NORMS"/>
            </a:rPr>
            <a:t>Техническое обслуживание ворот паркинга </a:t>
          </a:r>
        </a:p>
      </dgm:t>
    </dgm:pt>
    <dgm:pt modelId="{16583DC7-63E0-46A2-A0E2-A82E5C512917}" type="parTrans" cxnId="{571E64DA-146B-41A9-8599-64603B5E1384}">
      <dgm:prSet/>
      <dgm:spPr/>
      <dgm:t>
        <a:bodyPr/>
        <a:lstStyle/>
        <a:p>
          <a:endParaRPr lang="ru-RU"/>
        </a:p>
      </dgm:t>
    </dgm:pt>
    <dgm:pt modelId="{CEC90337-E8E0-4A2A-86F5-8EEB02CEED15}" type="sibTrans" cxnId="{571E64DA-146B-41A9-8599-64603B5E1384}">
      <dgm:prSet/>
      <dgm:spPr/>
      <dgm:t>
        <a:bodyPr/>
        <a:lstStyle/>
        <a:p>
          <a:endParaRPr lang="ru-RU"/>
        </a:p>
      </dgm:t>
    </dgm:pt>
    <dgm:pt modelId="{FF4BD482-DDFE-5A46-B28D-E1ED466842DD}">
      <dgm:prSet custT="1"/>
      <dgm:spPr/>
      <dgm:t>
        <a:bodyPr/>
        <a:lstStyle/>
        <a:p>
          <a:r>
            <a:rPr lang="ru-RU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T NORMS"/>
              <a:ea typeface="+mn-ea"/>
              <a:cs typeface="+mn-cs"/>
            </a:rPr>
            <a:t>Ремонт стояка горячего водоснабжения в подъезде №3 (восстановлено водоснабжение)  </a:t>
          </a:r>
        </a:p>
      </dgm:t>
    </dgm:pt>
    <dgm:pt modelId="{D5E8269E-1507-8F44-9BAD-376565593E50}" type="parTrans" cxnId="{E5496C20-B498-084B-99EA-E20D91A88F29}">
      <dgm:prSet/>
      <dgm:spPr/>
      <dgm:t>
        <a:bodyPr/>
        <a:lstStyle/>
        <a:p>
          <a:endParaRPr lang="ru-RU"/>
        </a:p>
      </dgm:t>
    </dgm:pt>
    <dgm:pt modelId="{394987CE-8339-904F-B279-1C4551AFD56C}" type="sibTrans" cxnId="{E5496C20-B498-084B-99EA-E20D91A88F29}">
      <dgm:prSet/>
      <dgm:spPr/>
      <dgm:t>
        <a:bodyPr/>
        <a:lstStyle/>
        <a:p>
          <a:endParaRPr lang="ru-RU"/>
        </a:p>
      </dgm:t>
    </dgm:pt>
    <dgm:pt modelId="{C144393C-C46A-407D-B9BB-663670DC4BDB}" type="pres">
      <dgm:prSet presAssocID="{7CF33A2E-ABA6-4CC0-B113-D45AFE9B77D2}" presName="vert0" presStyleCnt="0">
        <dgm:presLayoutVars>
          <dgm:dir/>
          <dgm:animOne val="branch"/>
          <dgm:animLvl val="lvl"/>
        </dgm:presLayoutVars>
      </dgm:prSet>
      <dgm:spPr/>
    </dgm:pt>
    <dgm:pt modelId="{4ACE0E73-ADBD-445D-97FF-0E0C792B73C4}" type="pres">
      <dgm:prSet presAssocID="{9362FB66-B967-4DC3-BDA0-F204C6C5CBF2}" presName="thickLine" presStyleLbl="alignNode1" presStyleIdx="0" presStyleCnt="8"/>
      <dgm:spPr/>
    </dgm:pt>
    <dgm:pt modelId="{404D10FC-8603-4A05-98A9-D14FAE994B5C}" type="pres">
      <dgm:prSet presAssocID="{9362FB66-B967-4DC3-BDA0-F204C6C5CBF2}" presName="horz1" presStyleCnt="0"/>
      <dgm:spPr/>
    </dgm:pt>
    <dgm:pt modelId="{1DA583A7-81B8-447F-992A-C8BE68A51A42}" type="pres">
      <dgm:prSet presAssocID="{9362FB66-B967-4DC3-BDA0-F204C6C5CBF2}" presName="tx1" presStyleLbl="revTx" presStyleIdx="0" presStyleCnt="8"/>
      <dgm:spPr/>
    </dgm:pt>
    <dgm:pt modelId="{378E7B9F-78DA-461A-8681-94208A0CE00B}" type="pres">
      <dgm:prSet presAssocID="{9362FB66-B967-4DC3-BDA0-F204C6C5CBF2}" presName="vert1" presStyleCnt="0"/>
      <dgm:spPr/>
    </dgm:pt>
    <dgm:pt modelId="{4F79AA2F-C3DD-489E-BE7D-7D3582B2E185}" type="pres">
      <dgm:prSet presAssocID="{8233E53F-96BC-4794-8619-FF0D66DAF29A}" presName="thickLine" presStyleLbl="alignNode1" presStyleIdx="1" presStyleCnt="8"/>
      <dgm:spPr/>
    </dgm:pt>
    <dgm:pt modelId="{B3CB65CC-4C06-433A-81B4-886B07DDD005}" type="pres">
      <dgm:prSet presAssocID="{8233E53F-96BC-4794-8619-FF0D66DAF29A}" presName="horz1" presStyleCnt="0"/>
      <dgm:spPr/>
    </dgm:pt>
    <dgm:pt modelId="{96CF7313-9A3D-4CF3-B7B0-CD5FD42AAACA}" type="pres">
      <dgm:prSet presAssocID="{8233E53F-96BC-4794-8619-FF0D66DAF29A}" presName="tx1" presStyleLbl="revTx" presStyleIdx="1" presStyleCnt="8"/>
      <dgm:spPr/>
    </dgm:pt>
    <dgm:pt modelId="{69111193-7FB7-49CE-BFFC-9B43DE2130E3}" type="pres">
      <dgm:prSet presAssocID="{8233E53F-96BC-4794-8619-FF0D66DAF29A}" presName="vert1" presStyleCnt="0"/>
      <dgm:spPr/>
    </dgm:pt>
    <dgm:pt modelId="{5DB254EC-4E00-4694-9233-38030BCAA0EB}" type="pres">
      <dgm:prSet presAssocID="{DB72ABB5-FD4B-446E-90CE-E0895C59D1E3}" presName="thickLine" presStyleLbl="alignNode1" presStyleIdx="2" presStyleCnt="8"/>
      <dgm:spPr/>
    </dgm:pt>
    <dgm:pt modelId="{87B8ECE9-DE2B-44F2-B8CB-0775BE7EEF3D}" type="pres">
      <dgm:prSet presAssocID="{DB72ABB5-FD4B-446E-90CE-E0895C59D1E3}" presName="horz1" presStyleCnt="0"/>
      <dgm:spPr/>
    </dgm:pt>
    <dgm:pt modelId="{C9CC57A8-3705-4AEB-A581-C71EECE227F8}" type="pres">
      <dgm:prSet presAssocID="{DB72ABB5-FD4B-446E-90CE-E0895C59D1E3}" presName="tx1" presStyleLbl="revTx" presStyleIdx="2" presStyleCnt="8" custScaleY="131708"/>
      <dgm:spPr/>
    </dgm:pt>
    <dgm:pt modelId="{5D734FEE-E7B2-40AC-8BA8-5BA2B110E750}" type="pres">
      <dgm:prSet presAssocID="{DB72ABB5-FD4B-446E-90CE-E0895C59D1E3}" presName="vert1" presStyleCnt="0"/>
      <dgm:spPr/>
    </dgm:pt>
    <dgm:pt modelId="{C36F340D-A77F-457E-9F26-EB5CF291AB83}" type="pres">
      <dgm:prSet presAssocID="{5CC3914D-D93B-41D2-99E6-D321E1A60651}" presName="thickLine" presStyleLbl="alignNode1" presStyleIdx="3" presStyleCnt="8"/>
      <dgm:spPr/>
    </dgm:pt>
    <dgm:pt modelId="{BECBDC20-A387-4EC6-9FAE-D03B4F553846}" type="pres">
      <dgm:prSet presAssocID="{5CC3914D-D93B-41D2-99E6-D321E1A60651}" presName="horz1" presStyleCnt="0"/>
      <dgm:spPr/>
    </dgm:pt>
    <dgm:pt modelId="{63017AAF-6EE3-4867-A92C-2AFDFB343713}" type="pres">
      <dgm:prSet presAssocID="{5CC3914D-D93B-41D2-99E6-D321E1A60651}" presName="tx1" presStyleLbl="revTx" presStyleIdx="3" presStyleCnt="8"/>
      <dgm:spPr/>
    </dgm:pt>
    <dgm:pt modelId="{A431B260-9AED-436C-B4DE-713E6D4AD998}" type="pres">
      <dgm:prSet presAssocID="{5CC3914D-D93B-41D2-99E6-D321E1A60651}" presName="vert1" presStyleCnt="0"/>
      <dgm:spPr/>
    </dgm:pt>
    <dgm:pt modelId="{04297E48-89F0-44B5-95FC-E21139F7AF1E}" type="pres">
      <dgm:prSet presAssocID="{583E1003-6DB3-4072-8413-67BCAB4A4631}" presName="thickLine" presStyleLbl="alignNode1" presStyleIdx="4" presStyleCnt="8"/>
      <dgm:spPr/>
    </dgm:pt>
    <dgm:pt modelId="{CCC04D8E-3FF5-48B8-8B14-6B5D3B2369D9}" type="pres">
      <dgm:prSet presAssocID="{583E1003-6DB3-4072-8413-67BCAB4A4631}" presName="horz1" presStyleCnt="0"/>
      <dgm:spPr/>
    </dgm:pt>
    <dgm:pt modelId="{60C66893-7B1C-4BB5-8D52-40F327EAB460}" type="pres">
      <dgm:prSet presAssocID="{583E1003-6DB3-4072-8413-67BCAB4A4631}" presName="tx1" presStyleLbl="revTx" presStyleIdx="4" presStyleCnt="8"/>
      <dgm:spPr/>
    </dgm:pt>
    <dgm:pt modelId="{7D7CCD8D-1E2B-4D62-B44E-2F0791DDAB91}" type="pres">
      <dgm:prSet presAssocID="{583E1003-6DB3-4072-8413-67BCAB4A4631}" presName="vert1" presStyleCnt="0"/>
      <dgm:spPr/>
    </dgm:pt>
    <dgm:pt modelId="{1CCE8867-30C8-4697-B81B-C737695EA7C1}" type="pres">
      <dgm:prSet presAssocID="{CFD6544D-8EAE-4471-ADBA-2210BB37E4AC}" presName="thickLine" presStyleLbl="alignNode1" presStyleIdx="5" presStyleCnt="8"/>
      <dgm:spPr/>
    </dgm:pt>
    <dgm:pt modelId="{AD86F085-2033-4F9C-8B52-D6D9092B5699}" type="pres">
      <dgm:prSet presAssocID="{CFD6544D-8EAE-4471-ADBA-2210BB37E4AC}" presName="horz1" presStyleCnt="0"/>
      <dgm:spPr/>
    </dgm:pt>
    <dgm:pt modelId="{B59F5BF8-26C0-4F97-91FA-8EE40052ECD4}" type="pres">
      <dgm:prSet presAssocID="{CFD6544D-8EAE-4471-ADBA-2210BB37E4AC}" presName="tx1" presStyleLbl="revTx" presStyleIdx="5" presStyleCnt="8"/>
      <dgm:spPr/>
    </dgm:pt>
    <dgm:pt modelId="{A87A7F7E-F420-4D8F-81CA-A8F6BC5D7BDB}" type="pres">
      <dgm:prSet presAssocID="{CFD6544D-8EAE-4471-ADBA-2210BB37E4AC}" presName="vert1" presStyleCnt="0"/>
      <dgm:spPr/>
    </dgm:pt>
    <dgm:pt modelId="{2211FBC1-A38A-4C9F-8A27-9A5F3C71409C}" type="pres">
      <dgm:prSet presAssocID="{92AFA964-8F23-4CC4-86B9-9BDE884CF13F}" presName="thickLine" presStyleLbl="alignNode1" presStyleIdx="6" presStyleCnt="8"/>
      <dgm:spPr/>
    </dgm:pt>
    <dgm:pt modelId="{3908CA41-F0A7-4D0C-8960-C1160AB43CD7}" type="pres">
      <dgm:prSet presAssocID="{92AFA964-8F23-4CC4-86B9-9BDE884CF13F}" presName="horz1" presStyleCnt="0"/>
      <dgm:spPr/>
    </dgm:pt>
    <dgm:pt modelId="{4A156F2C-B6D4-47D6-A6E6-2A150664F48F}" type="pres">
      <dgm:prSet presAssocID="{92AFA964-8F23-4CC4-86B9-9BDE884CF13F}" presName="tx1" presStyleLbl="revTx" presStyleIdx="6" presStyleCnt="8"/>
      <dgm:spPr/>
    </dgm:pt>
    <dgm:pt modelId="{3D204DF2-BC48-4F8F-AB44-AF54A88FD3F9}" type="pres">
      <dgm:prSet presAssocID="{92AFA964-8F23-4CC4-86B9-9BDE884CF13F}" presName="vert1" presStyleCnt="0"/>
      <dgm:spPr/>
    </dgm:pt>
    <dgm:pt modelId="{F8E5D57C-C235-6E4F-9077-6D7295D2636B}" type="pres">
      <dgm:prSet presAssocID="{FF4BD482-DDFE-5A46-B28D-E1ED466842DD}" presName="thickLine" presStyleLbl="alignNode1" presStyleIdx="7" presStyleCnt="8"/>
      <dgm:spPr/>
    </dgm:pt>
    <dgm:pt modelId="{E121F122-4E7B-5847-A505-1EB42D2FF8A0}" type="pres">
      <dgm:prSet presAssocID="{FF4BD482-DDFE-5A46-B28D-E1ED466842DD}" presName="horz1" presStyleCnt="0"/>
      <dgm:spPr/>
    </dgm:pt>
    <dgm:pt modelId="{DB4455FB-404B-E04D-AEEE-F3EC7E8244F0}" type="pres">
      <dgm:prSet presAssocID="{FF4BD482-DDFE-5A46-B28D-E1ED466842DD}" presName="tx1" presStyleLbl="revTx" presStyleIdx="7" presStyleCnt="8"/>
      <dgm:spPr/>
    </dgm:pt>
    <dgm:pt modelId="{ACA4BDFF-DEEC-C143-B294-23B9BF9F3911}" type="pres">
      <dgm:prSet presAssocID="{FF4BD482-DDFE-5A46-B28D-E1ED466842DD}" presName="vert1" presStyleCnt="0"/>
      <dgm:spPr/>
    </dgm:pt>
  </dgm:ptLst>
  <dgm:cxnLst>
    <dgm:cxn modelId="{686A5604-B865-4B98-AABA-386BEB7F7125}" type="presOf" srcId="{9362FB66-B967-4DC3-BDA0-F204C6C5CBF2}" destId="{1DA583A7-81B8-447F-992A-C8BE68A51A42}" srcOrd="0" destOrd="0" presId="urn:microsoft.com/office/officeart/2008/layout/LinedList"/>
    <dgm:cxn modelId="{429DD519-8DF5-4B26-BEB2-148654AB6EC5}" type="presOf" srcId="{DB72ABB5-FD4B-446E-90CE-E0895C59D1E3}" destId="{C9CC57A8-3705-4AEB-A581-C71EECE227F8}" srcOrd="0" destOrd="0" presId="urn:microsoft.com/office/officeart/2008/layout/LinedList"/>
    <dgm:cxn modelId="{E5496C20-B498-084B-99EA-E20D91A88F29}" srcId="{7CF33A2E-ABA6-4CC0-B113-D45AFE9B77D2}" destId="{FF4BD482-DDFE-5A46-B28D-E1ED466842DD}" srcOrd="7" destOrd="0" parTransId="{D5E8269E-1507-8F44-9BAD-376565593E50}" sibTransId="{394987CE-8339-904F-B279-1C4551AFD56C}"/>
    <dgm:cxn modelId="{DA83D02C-4384-4425-9CC4-3E4F23880D34}" type="presOf" srcId="{583E1003-6DB3-4072-8413-67BCAB4A4631}" destId="{60C66893-7B1C-4BB5-8D52-40F327EAB460}" srcOrd="0" destOrd="0" presId="urn:microsoft.com/office/officeart/2008/layout/LinedList"/>
    <dgm:cxn modelId="{5B5FEC31-096C-4C4C-90FF-EA4ABBDB1D0D}" srcId="{7CF33A2E-ABA6-4CC0-B113-D45AFE9B77D2}" destId="{9362FB66-B967-4DC3-BDA0-F204C6C5CBF2}" srcOrd="0" destOrd="0" parTransId="{77250555-10BA-42AD-89FD-9D2C480E9200}" sibTransId="{6BE888A7-95BE-4081-9355-0751F7BD14EF}"/>
    <dgm:cxn modelId="{FE02103C-1381-4068-9B83-8E79C23F212F}" srcId="{7CF33A2E-ABA6-4CC0-B113-D45AFE9B77D2}" destId="{5CC3914D-D93B-41D2-99E6-D321E1A60651}" srcOrd="3" destOrd="0" parTransId="{252225A3-E794-4B49-A931-580624B52314}" sibTransId="{021F3166-9069-4BE4-845A-9330319C97B7}"/>
    <dgm:cxn modelId="{999A6F3C-5818-4813-8CE9-3E642A52BC0C}" type="presOf" srcId="{7CF33A2E-ABA6-4CC0-B113-D45AFE9B77D2}" destId="{C144393C-C46A-407D-B9BB-663670DC4BDB}" srcOrd="0" destOrd="0" presId="urn:microsoft.com/office/officeart/2008/layout/LinedList"/>
    <dgm:cxn modelId="{7A45B940-56F3-6345-93BC-30EACD8923D9}" type="presOf" srcId="{FF4BD482-DDFE-5A46-B28D-E1ED466842DD}" destId="{DB4455FB-404B-E04D-AEEE-F3EC7E8244F0}" srcOrd="0" destOrd="0" presId="urn:microsoft.com/office/officeart/2008/layout/LinedList"/>
    <dgm:cxn modelId="{1C56DF6E-5B20-4276-9014-6361494B99C3}" srcId="{7CF33A2E-ABA6-4CC0-B113-D45AFE9B77D2}" destId="{CFD6544D-8EAE-4471-ADBA-2210BB37E4AC}" srcOrd="5" destOrd="0" parTransId="{FB9EE3A4-41AF-4CC8-93DD-5FDDA2663615}" sibTransId="{5EAD32AE-0E5A-4454-AFE8-E4A52E76A95E}"/>
    <dgm:cxn modelId="{496ADD51-3D68-47E8-9330-1A5AF4C30691}" srcId="{7CF33A2E-ABA6-4CC0-B113-D45AFE9B77D2}" destId="{8233E53F-96BC-4794-8619-FF0D66DAF29A}" srcOrd="1" destOrd="0" parTransId="{4560BCFE-CEE4-4EA4-A7B5-C148A411B934}" sibTransId="{DCC7DCD7-5F4B-4CAD-8E4D-D16805E60922}"/>
    <dgm:cxn modelId="{02596F72-B0FF-406E-9895-B63B685E4923}" type="presOf" srcId="{CFD6544D-8EAE-4471-ADBA-2210BB37E4AC}" destId="{B59F5BF8-26C0-4F97-91FA-8EE40052ECD4}" srcOrd="0" destOrd="0" presId="urn:microsoft.com/office/officeart/2008/layout/LinedList"/>
    <dgm:cxn modelId="{46799381-D902-4251-A5E0-33D2D4BD0D9D}" type="presOf" srcId="{5CC3914D-D93B-41D2-99E6-D321E1A60651}" destId="{63017AAF-6EE3-4867-A92C-2AFDFB343713}" srcOrd="0" destOrd="0" presId="urn:microsoft.com/office/officeart/2008/layout/LinedList"/>
    <dgm:cxn modelId="{2A34299C-B3CB-423D-BAF1-0E25DFC548D2}" type="presOf" srcId="{92AFA964-8F23-4CC4-86B9-9BDE884CF13F}" destId="{4A156F2C-B6D4-47D6-A6E6-2A150664F48F}" srcOrd="0" destOrd="0" presId="urn:microsoft.com/office/officeart/2008/layout/LinedList"/>
    <dgm:cxn modelId="{68FFE7A4-D8A0-49E3-B7FA-4EAC7DB1AEB8}" srcId="{7CF33A2E-ABA6-4CC0-B113-D45AFE9B77D2}" destId="{DB72ABB5-FD4B-446E-90CE-E0895C59D1E3}" srcOrd="2" destOrd="0" parTransId="{7537B675-2A8D-40D8-B389-29F1BC3F1BCE}" sibTransId="{4E176345-514A-4E7F-BC5D-EB76DB49D2F8}"/>
    <dgm:cxn modelId="{79B1DDD5-6A5C-458B-A3D6-11C6AE32072C}" type="presOf" srcId="{8233E53F-96BC-4794-8619-FF0D66DAF29A}" destId="{96CF7313-9A3D-4CF3-B7B0-CD5FD42AAACA}" srcOrd="0" destOrd="0" presId="urn:microsoft.com/office/officeart/2008/layout/LinedList"/>
    <dgm:cxn modelId="{571E64DA-146B-41A9-8599-64603B5E1384}" srcId="{7CF33A2E-ABA6-4CC0-B113-D45AFE9B77D2}" destId="{92AFA964-8F23-4CC4-86B9-9BDE884CF13F}" srcOrd="6" destOrd="0" parTransId="{16583DC7-63E0-46A2-A0E2-A82E5C512917}" sibTransId="{CEC90337-E8E0-4A2A-86F5-8EEB02CEED15}"/>
    <dgm:cxn modelId="{406EE5DD-EB8D-4A18-BD64-E6BC6CA49ADA}" srcId="{7CF33A2E-ABA6-4CC0-B113-D45AFE9B77D2}" destId="{583E1003-6DB3-4072-8413-67BCAB4A4631}" srcOrd="4" destOrd="0" parTransId="{3BB66CA0-02AE-4977-A493-DF15DAC010F0}" sibTransId="{40673AE5-18BB-406E-845F-96C688EAF6A8}"/>
    <dgm:cxn modelId="{30E959A4-7722-40B4-8103-109E8140CEB7}" type="presParOf" srcId="{C144393C-C46A-407D-B9BB-663670DC4BDB}" destId="{4ACE0E73-ADBD-445D-97FF-0E0C792B73C4}" srcOrd="0" destOrd="0" presId="urn:microsoft.com/office/officeart/2008/layout/LinedList"/>
    <dgm:cxn modelId="{5A2D1BCA-E9A2-480C-A61C-6207EFA7432C}" type="presParOf" srcId="{C144393C-C46A-407D-B9BB-663670DC4BDB}" destId="{404D10FC-8603-4A05-98A9-D14FAE994B5C}" srcOrd="1" destOrd="0" presId="urn:microsoft.com/office/officeart/2008/layout/LinedList"/>
    <dgm:cxn modelId="{41F7A5E7-295B-4FA0-B0A1-7568685D4752}" type="presParOf" srcId="{404D10FC-8603-4A05-98A9-D14FAE994B5C}" destId="{1DA583A7-81B8-447F-992A-C8BE68A51A42}" srcOrd="0" destOrd="0" presId="urn:microsoft.com/office/officeart/2008/layout/LinedList"/>
    <dgm:cxn modelId="{22779DC0-A988-4A8F-ABDA-FB55C4F11153}" type="presParOf" srcId="{404D10FC-8603-4A05-98A9-D14FAE994B5C}" destId="{378E7B9F-78DA-461A-8681-94208A0CE00B}" srcOrd="1" destOrd="0" presId="urn:microsoft.com/office/officeart/2008/layout/LinedList"/>
    <dgm:cxn modelId="{F893B17F-3905-48B7-A6BA-67608304F801}" type="presParOf" srcId="{C144393C-C46A-407D-B9BB-663670DC4BDB}" destId="{4F79AA2F-C3DD-489E-BE7D-7D3582B2E185}" srcOrd="2" destOrd="0" presId="urn:microsoft.com/office/officeart/2008/layout/LinedList"/>
    <dgm:cxn modelId="{366C815B-9420-4E90-9EF0-DF7B80B7CC04}" type="presParOf" srcId="{C144393C-C46A-407D-B9BB-663670DC4BDB}" destId="{B3CB65CC-4C06-433A-81B4-886B07DDD005}" srcOrd="3" destOrd="0" presId="urn:microsoft.com/office/officeart/2008/layout/LinedList"/>
    <dgm:cxn modelId="{AD70C269-F6BF-4BCD-A206-8207A6D94021}" type="presParOf" srcId="{B3CB65CC-4C06-433A-81B4-886B07DDD005}" destId="{96CF7313-9A3D-4CF3-B7B0-CD5FD42AAACA}" srcOrd="0" destOrd="0" presId="urn:microsoft.com/office/officeart/2008/layout/LinedList"/>
    <dgm:cxn modelId="{EA645104-80D0-4791-809D-2CE27425CE4D}" type="presParOf" srcId="{B3CB65CC-4C06-433A-81B4-886B07DDD005}" destId="{69111193-7FB7-49CE-BFFC-9B43DE2130E3}" srcOrd="1" destOrd="0" presId="urn:microsoft.com/office/officeart/2008/layout/LinedList"/>
    <dgm:cxn modelId="{3EA2169A-5018-48DF-BD66-8B737EF01301}" type="presParOf" srcId="{C144393C-C46A-407D-B9BB-663670DC4BDB}" destId="{5DB254EC-4E00-4694-9233-38030BCAA0EB}" srcOrd="4" destOrd="0" presId="urn:microsoft.com/office/officeart/2008/layout/LinedList"/>
    <dgm:cxn modelId="{1606F095-6E10-4930-BC08-1C7872274AAD}" type="presParOf" srcId="{C144393C-C46A-407D-B9BB-663670DC4BDB}" destId="{87B8ECE9-DE2B-44F2-B8CB-0775BE7EEF3D}" srcOrd="5" destOrd="0" presId="urn:microsoft.com/office/officeart/2008/layout/LinedList"/>
    <dgm:cxn modelId="{EAB50C95-E4BD-4978-A111-42508FD0080D}" type="presParOf" srcId="{87B8ECE9-DE2B-44F2-B8CB-0775BE7EEF3D}" destId="{C9CC57A8-3705-4AEB-A581-C71EECE227F8}" srcOrd="0" destOrd="0" presId="urn:microsoft.com/office/officeart/2008/layout/LinedList"/>
    <dgm:cxn modelId="{8A8F7F98-B307-4280-B835-A2B1C72AF4C6}" type="presParOf" srcId="{87B8ECE9-DE2B-44F2-B8CB-0775BE7EEF3D}" destId="{5D734FEE-E7B2-40AC-8BA8-5BA2B110E750}" srcOrd="1" destOrd="0" presId="urn:microsoft.com/office/officeart/2008/layout/LinedList"/>
    <dgm:cxn modelId="{FF6429D4-7913-4830-9DDA-9B8707078CA6}" type="presParOf" srcId="{C144393C-C46A-407D-B9BB-663670DC4BDB}" destId="{C36F340D-A77F-457E-9F26-EB5CF291AB83}" srcOrd="6" destOrd="0" presId="urn:microsoft.com/office/officeart/2008/layout/LinedList"/>
    <dgm:cxn modelId="{344B6FC8-5D9C-4183-9FF4-EA8750F1EEC2}" type="presParOf" srcId="{C144393C-C46A-407D-B9BB-663670DC4BDB}" destId="{BECBDC20-A387-4EC6-9FAE-D03B4F553846}" srcOrd="7" destOrd="0" presId="urn:microsoft.com/office/officeart/2008/layout/LinedList"/>
    <dgm:cxn modelId="{B2B64A8E-4CC5-44E0-A4CD-2DDA83D2F91A}" type="presParOf" srcId="{BECBDC20-A387-4EC6-9FAE-D03B4F553846}" destId="{63017AAF-6EE3-4867-A92C-2AFDFB343713}" srcOrd="0" destOrd="0" presId="urn:microsoft.com/office/officeart/2008/layout/LinedList"/>
    <dgm:cxn modelId="{BCFCFB78-1048-43C2-8D30-0C76FD029A67}" type="presParOf" srcId="{BECBDC20-A387-4EC6-9FAE-D03B4F553846}" destId="{A431B260-9AED-436C-B4DE-713E6D4AD998}" srcOrd="1" destOrd="0" presId="urn:microsoft.com/office/officeart/2008/layout/LinedList"/>
    <dgm:cxn modelId="{F2593F24-3523-4892-B176-7AA01E1CD74D}" type="presParOf" srcId="{C144393C-C46A-407D-B9BB-663670DC4BDB}" destId="{04297E48-89F0-44B5-95FC-E21139F7AF1E}" srcOrd="8" destOrd="0" presId="urn:microsoft.com/office/officeart/2008/layout/LinedList"/>
    <dgm:cxn modelId="{3B398FEF-4116-42B2-9E71-1755D4DD71FD}" type="presParOf" srcId="{C144393C-C46A-407D-B9BB-663670DC4BDB}" destId="{CCC04D8E-3FF5-48B8-8B14-6B5D3B2369D9}" srcOrd="9" destOrd="0" presId="urn:microsoft.com/office/officeart/2008/layout/LinedList"/>
    <dgm:cxn modelId="{5C760BC1-E1E3-47C1-96CF-158B3ED1D517}" type="presParOf" srcId="{CCC04D8E-3FF5-48B8-8B14-6B5D3B2369D9}" destId="{60C66893-7B1C-4BB5-8D52-40F327EAB460}" srcOrd="0" destOrd="0" presId="urn:microsoft.com/office/officeart/2008/layout/LinedList"/>
    <dgm:cxn modelId="{F8B3896F-CC77-4D3D-BF91-AA1808BA3FEC}" type="presParOf" srcId="{CCC04D8E-3FF5-48B8-8B14-6B5D3B2369D9}" destId="{7D7CCD8D-1E2B-4D62-B44E-2F0791DDAB91}" srcOrd="1" destOrd="0" presId="urn:microsoft.com/office/officeart/2008/layout/LinedList"/>
    <dgm:cxn modelId="{EF752260-004C-4DEC-83B3-6E82D63FFBEC}" type="presParOf" srcId="{C144393C-C46A-407D-B9BB-663670DC4BDB}" destId="{1CCE8867-30C8-4697-B81B-C737695EA7C1}" srcOrd="10" destOrd="0" presId="urn:microsoft.com/office/officeart/2008/layout/LinedList"/>
    <dgm:cxn modelId="{8F0404CC-974F-4818-A6E3-D684DAE32C04}" type="presParOf" srcId="{C144393C-C46A-407D-B9BB-663670DC4BDB}" destId="{AD86F085-2033-4F9C-8B52-D6D9092B5699}" srcOrd="11" destOrd="0" presId="urn:microsoft.com/office/officeart/2008/layout/LinedList"/>
    <dgm:cxn modelId="{D239CD0B-3355-4230-B98E-21287484D6F4}" type="presParOf" srcId="{AD86F085-2033-4F9C-8B52-D6D9092B5699}" destId="{B59F5BF8-26C0-4F97-91FA-8EE40052ECD4}" srcOrd="0" destOrd="0" presId="urn:microsoft.com/office/officeart/2008/layout/LinedList"/>
    <dgm:cxn modelId="{0C357CF5-B423-40CD-B683-9EC72F1BE801}" type="presParOf" srcId="{AD86F085-2033-4F9C-8B52-D6D9092B5699}" destId="{A87A7F7E-F420-4D8F-81CA-A8F6BC5D7BDB}" srcOrd="1" destOrd="0" presId="urn:microsoft.com/office/officeart/2008/layout/LinedList"/>
    <dgm:cxn modelId="{D95C7053-0712-4202-9F61-6E480ABB5170}" type="presParOf" srcId="{C144393C-C46A-407D-B9BB-663670DC4BDB}" destId="{2211FBC1-A38A-4C9F-8A27-9A5F3C71409C}" srcOrd="12" destOrd="0" presId="urn:microsoft.com/office/officeart/2008/layout/LinedList"/>
    <dgm:cxn modelId="{44FBAB4B-92A0-4850-B72D-45914B3906A4}" type="presParOf" srcId="{C144393C-C46A-407D-B9BB-663670DC4BDB}" destId="{3908CA41-F0A7-4D0C-8960-C1160AB43CD7}" srcOrd="13" destOrd="0" presId="urn:microsoft.com/office/officeart/2008/layout/LinedList"/>
    <dgm:cxn modelId="{5D415473-C3C5-49AB-89A3-D89BC1279754}" type="presParOf" srcId="{3908CA41-F0A7-4D0C-8960-C1160AB43CD7}" destId="{4A156F2C-B6D4-47D6-A6E6-2A150664F48F}" srcOrd="0" destOrd="0" presId="urn:microsoft.com/office/officeart/2008/layout/LinedList"/>
    <dgm:cxn modelId="{9B62DB4A-F746-4F0E-B4B0-71F860C133A8}" type="presParOf" srcId="{3908CA41-F0A7-4D0C-8960-C1160AB43CD7}" destId="{3D204DF2-BC48-4F8F-AB44-AF54A88FD3F9}" srcOrd="1" destOrd="0" presId="urn:microsoft.com/office/officeart/2008/layout/LinedList"/>
    <dgm:cxn modelId="{2302A6F5-FADE-1C49-9F25-E853C34B2E6B}" type="presParOf" srcId="{C144393C-C46A-407D-B9BB-663670DC4BDB}" destId="{F8E5D57C-C235-6E4F-9077-6D7295D2636B}" srcOrd="14" destOrd="0" presId="urn:microsoft.com/office/officeart/2008/layout/LinedList"/>
    <dgm:cxn modelId="{0573439D-5EB4-7C45-A8A7-A504752C81C0}" type="presParOf" srcId="{C144393C-C46A-407D-B9BB-663670DC4BDB}" destId="{E121F122-4E7B-5847-A505-1EB42D2FF8A0}" srcOrd="15" destOrd="0" presId="urn:microsoft.com/office/officeart/2008/layout/LinedList"/>
    <dgm:cxn modelId="{F82C2D64-C0D7-9147-9623-85EE7FBAF9A2}" type="presParOf" srcId="{E121F122-4E7B-5847-A505-1EB42D2FF8A0}" destId="{DB4455FB-404B-E04D-AEEE-F3EC7E8244F0}" srcOrd="0" destOrd="0" presId="urn:microsoft.com/office/officeart/2008/layout/LinedList"/>
    <dgm:cxn modelId="{64EF33DF-FF64-CF45-BFE2-E4DBFFF261AE}" type="presParOf" srcId="{E121F122-4E7B-5847-A505-1EB42D2FF8A0}" destId="{ACA4BDFF-DEEC-C143-B294-23B9BF9F391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4350CD-C721-4735-9705-D59B6D1A68A8}">
      <dsp:nvSpPr>
        <dsp:cNvPr id="0" name=""/>
        <dsp:cNvSpPr/>
      </dsp:nvSpPr>
      <dsp:spPr>
        <a:xfrm>
          <a:off x="0" y="1841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C2958F-9E66-4B5F-809A-F4DBDB332FCB}">
      <dsp:nvSpPr>
        <dsp:cNvPr id="0" name=""/>
        <dsp:cNvSpPr/>
      </dsp:nvSpPr>
      <dsp:spPr>
        <a:xfrm>
          <a:off x="0" y="1841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>
              <a:latin typeface="TT NORMS"/>
            </a:rPr>
            <a:t>Уважаемые жильцы и собственники помещений!</a:t>
          </a:r>
          <a:endParaRPr lang="en-US" sz="1800" b="0" kern="1200" dirty="0">
            <a:latin typeface="TT NORMS"/>
          </a:endParaRPr>
        </a:p>
      </dsp:txBody>
      <dsp:txXfrm>
        <a:off x="0" y="1841"/>
        <a:ext cx="8368700" cy="1256040"/>
      </dsp:txXfrm>
    </dsp:sp>
    <dsp:sp modelId="{04F1AB7A-51AC-4BB2-A833-018B916208B8}">
      <dsp:nvSpPr>
        <dsp:cNvPr id="0" name=""/>
        <dsp:cNvSpPr/>
      </dsp:nvSpPr>
      <dsp:spPr>
        <a:xfrm>
          <a:off x="0" y="1257882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9AAB72-DFF1-4DF2-8AE3-3C0873F907D9}">
      <dsp:nvSpPr>
        <dsp:cNvPr id="0" name=""/>
        <dsp:cNvSpPr/>
      </dsp:nvSpPr>
      <dsp:spPr>
        <a:xfrm>
          <a:off x="0" y="1257882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Мы подготовили для вас краткий отчет о выполненных Управляющей компанией работах в ЖК Воробьев дом за сентябрь 2022 года.</a:t>
          </a:r>
          <a:endParaRPr lang="en-US" sz="1800" kern="1200" dirty="0">
            <a:latin typeface="TT NORMS"/>
          </a:endParaRPr>
        </a:p>
      </dsp:txBody>
      <dsp:txXfrm>
        <a:off x="0" y="1257882"/>
        <a:ext cx="8368700" cy="1256040"/>
      </dsp:txXfrm>
    </dsp:sp>
    <dsp:sp modelId="{45175098-19C2-451B-8C33-49123F36D70C}">
      <dsp:nvSpPr>
        <dsp:cNvPr id="0" name=""/>
        <dsp:cNvSpPr/>
      </dsp:nvSpPr>
      <dsp:spPr>
        <a:xfrm>
          <a:off x="0" y="2513922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974A81-403A-4BE9-B2FD-914914CC89CE}">
      <dsp:nvSpPr>
        <dsp:cNvPr id="0" name=""/>
        <dsp:cNvSpPr/>
      </dsp:nvSpPr>
      <dsp:spPr>
        <a:xfrm>
          <a:off x="0" y="2513922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Ваши пожелания и предложения по обслуживанию ЖК просим направлять: </a:t>
          </a:r>
          <a:endParaRPr lang="en-GB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на почту </a:t>
          </a:r>
          <a:r>
            <a:rPr lang="en-US" sz="1800" kern="1200" dirty="0">
              <a:latin typeface="TT NORMS"/>
              <a:hlinkClick xmlns:r="http://schemas.openxmlformats.org/officeDocument/2006/relationships" r:id="rId1"/>
            </a:rPr>
            <a:t>info@uk-vd.ru</a:t>
          </a:r>
          <a:r>
            <a:rPr lang="ru-RU" sz="1800" kern="1200" dirty="0">
              <a:latin typeface="TT NORMS"/>
            </a:rPr>
            <a:t>, по телефону + 7 (495) 940-55-55 или через мобильное приложение «</a:t>
          </a:r>
          <a:r>
            <a:rPr lang="ru-RU" sz="1800" kern="1200" dirty="0" err="1">
              <a:latin typeface="TT NORMS"/>
            </a:rPr>
            <a:t>Домиленд</a:t>
          </a:r>
          <a:r>
            <a:rPr lang="ru-RU" sz="1800" kern="1200" dirty="0">
              <a:latin typeface="TT NORMS"/>
            </a:rPr>
            <a:t>».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С заботой о вас,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УК Воробьев дом</a:t>
          </a:r>
        </a:p>
      </dsp:txBody>
      <dsp:txXfrm>
        <a:off x="0" y="2513922"/>
        <a:ext cx="8368700" cy="12560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CE0E73-ADBD-445D-97FF-0E0C792B73C4}">
      <dsp:nvSpPr>
        <dsp:cNvPr id="0" name=""/>
        <dsp:cNvSpPr/>
      </dsp:nvSpPr>
      <dsp:spPr>
        <a:xfrm>
          <a:off x="0" y="2388"/>
          <a:ext cx="836977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DA583A7-81B8-447F-992A-C8BE68A51A42}">
      <dsp:nvSpPr>
        <dsp:cNvPr id="0" name=""/>
        <dsp:cNvSpPr/>
      </dsp:nvSpPr>
      <dsp:spPr>
        <a:xfrm>
          <a:off x="0" y="2388"/>
          <a:ext cx="8369779" cy="587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T NORMS"/>
              <a:ea typeface="+mn-ea"/>
              <a:cs typeface="+mn-cs"/>
            </a:rPr>
            <a:t>Выявлены и исправлены поломки в 56 светильниках внутреннего освещения, заменено 28 ламп и 16 стартеров</a:t>
          </a:r>
          <a:endParaRPr lang="ru-RU" sz="1900" kern="1200" dirty="0">
            <a:latin typeface="TT NORMS"/>
          </a:endParaRPr>
        </a:p>
      </dsp:txBody>
      <dsp:txXfrm>
        <a:off x="0" y="2388"/>
        <a:ext cx="8369779" cy="587960"/>
      </dsp:txXfrm>
    </dsp:sp>
    <dsp:sp modelId="{4F79AA2F-C3DD-489E-BE7D-7D3582B2E185}">
      <dsp:nvSpPr>
        <dsp:cNvPr id="0" name=""/>
        <dsp:cNvSpPr/>
      </dsp:nvSpPr>
      <dsp:spPr>
        <a:xfrm>
          <a:off x="0" y="590348"/>
          <a:ext cx="8369779" cy="0"/>
        </a:xfrm>
        <a:prstGeom prst="line">
          <a:avLst/>
        </a:prstGeom>
        <a:solidFill>
          <a:schemeClr val="accent2">
            <a:hueOff val="-207909"/>
            <a:satOff val="-11990"/>
            <a:lumOff val="1233"/>
            <a:alphaOff val="0"/>
          </a:schemeClr>
        </a:solidFill>
        <a:ln w="12700" cap="flat" cmpd="sng" algn="ctr">
          <a:solidFill>
            <a:schemeClr val="accent2">
              <a:hueOff val="-207909"/>
              <a:satOff val="-11990"/>
              <a:lumOff val="123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6CF7313-9A3D-4CF3-B7B0-CD5FD42AAACA}">
      <dsp:nvSpPr>
        <dsp:cNvPr id="0" name=""/>
        <dsp:cNvSpPr/>
      </dsp:nvSpPr>
      <dsp:spPr>
        <a:xfrm>
          <a:off x="0" y="590348"/>
          <a:ext cx="8369779" cy="587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TT NORMS"/>
            </a:rPr>
            <a:t>Осмотрено 75 светильников аварийного освещения, заменено 19 ламп, 18 стартеров</a:t>
          </a:r>
        </a:p>
      </dsp:txBody>
      <dsp:txXfrm>
        <a:off x="0" y="590348"/>
        <a:ext cx="8369779" cy="587960"/>
      </dsp:txXfrm>
    </dsp:sp>
    <dsp:sp modelId="{5DB254EC-4E00-4694-9233-38030BCAA0EB}">
      <dsp:nvSpPr>
        <dsp:cNvPr id="0" name=""/>
        <dsp:cNvSpPr/>
      </dsp:nvSpPr>
      <dsp:spPr>
        <a:xfrm>
          <a:off x="0" y="1178308"/>
          <a:ext cx="8369779" cy="0"/>
        </a:xfrm>
        <a:prstGeom prst="line">
          <a:avLst/>
        </a:prstGeom>
        <a:solidFill>
          <a:schemeClr val="accent2">
            <a:hueOff val="-415818"/>
            <a:satOff val="-23979"/>
            <a:lumOff val="2465"/>
            <a:alphaOff val="0"/>
          </a:schemeClr>
        </a:solidFill>
        <a:ln w="12700" cap="flat" cmpd="sng" algn="ctr">
          <a:solidFill>
            <a:schemeClr val="accent2">
              <a:hueOff val="-415818"/>
              <a:satOff val="-23979"/>
              <a:lumOff val="24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9CC57A8-3705-4AEB-A581-C71EECE227F8}">
      <dsp:nvSpPr>
        <dsp:cNvPr id="0" name=""/>
        <dsp:cNvSpPr/>
      </dsp:nvSpPr>
      <dsp:spPr>
        <a:xfrm>
          <a:off x="0" y="1178308"/>
          <a:ext cx="8361605" cy="774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TT NORMS"/>
            </a:rPr>
            <a:t>Завершена подготовка к отопительному сезону, ремонт теплообменника, запущена подача теплоносителя в отопительные приборы</a:t>
          </a:r>
        </a:p>
      </dsp:txBody>
      <dsp:txXfrm>
        <a:off x="0" y="1178308"/>
        <a:ext cx="8361605" cy="774390"/>
      </dsp:txXfrm>
    </dsp:sp>
    <dsp:sp modelId="{C36F340D-A77F-457E-9F26-EB5CF291AB83}">
      <dsp:nvSpPr>
        <dsp:cNvPr id="0" name=""/>
        <dsp:cNvSpPr/>
      </dsp:nvSpPr>
      <dsp:spPr>
        <a:xfrm>
          <a:off x="0" y="1952699"/>
          <a:ext cx="8369779" cy="0"/>
        </a:xfrm>
        <a:prstGeom prst="line">
          <a:avLst/>
        </a:prstGeom>
        <a:solidFill>
          <a:schemeClr val="accent2">
            <a:hueOff val="-623727"/>
            <a:satOff val="-35969"/>
            <a:lumOff val="3698"/>
            <a:alphaOff val="0"/>
          </a:schemeClr>
        </a:solidFill>
        <a:ln w="12700" cap="flat" cmpd="sng" algn="ctr">
          <a:solidFill>
            <a:schemeClr val="accent2">
              <a:hueOff val="-623727"/>
              <a:satOff val="-35969"/>
              <a:lumOff val="36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3017AAF-6EE3-4867-A92C-2AFDFB343713}">
      <dsp:nvSpPr>
        <dsp:cNvPr id="0" name=""/>
        <dsp:cNvSpPr/>
      </dsp:nvSpPr>
      <dsp:spPr>
        <a:xfrm>
          <a:off x="0" y="1952699"/>
          <a:ext cx="8369779" cy="587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TT NORMS"/>
            </a:rPr>
            <a:t>Заменены жесткие диски системы видеонаблюдения</a:t>
          </a:r>
        </a:p>
      </dsp:txBody>
      <dsp:txXfrm>
        <a:off x="0" y="1952699"/>
        <a:ext cx="8369779" cy="587960"/>
      </dsp:txXfrm>
    </dsp:sp>
    <dsp:sp modelId="{04297E48-89F0-44B5-95FC-E21139F7AF1E}">
      <dsp:nvSpPr>
        <dsp:cNvPr id="0" name=""/>
        <dsp:cNvSpPr/>
      </dsp:nvSpPr>
      <dsp:spPr>
        <a:xfrm>
          <a:off x="0" y="2540660"/>
          <a:ext cx="8369779" cy="0"/>
        </a:xfrm>
        <a:prstGeom prst="line">
          <a:avLst/>
        </a:prstGeom>
        <a:solidFill>
          <a:schemeClr val="accent2">
            <a:hueOff val="-831636"/>
            <a:satOff val="-47959"/>
            <a:lumOff val="4930"/>
            <a:alphaOff val="0"/>
          </a:schemeClr>
        </a:solidFill>
        <a:ln w="12700" cap="flat" cmpd="sng" algn="ctr">
          <a:solidFill>
            <a:schemeClr val="accent2">
              <a:hueOff val="-831636"/>
              <a:satOff val="-47959"/>
              <a:lumOff val="49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0C66893-7B1C-4BB5-8D52-40F327EAB460}">
      <dsp:nvSpPr>
        <dsp:cNvPr id="0" name=""/>
        <dsp:cNvSpPr/>
      </dsp:nvSpPr>
      <dsp:spPr>
        <a:xfrm>
          <a:off x="0" y="2540660"/>
          <a:ext cx="8369779" cy="587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TT NORMS"/>
            </a:rPr>
            <a:t>Очистка дренажных приямков технического этажа</a:t>
          </a:r>
        </a:p>
      </dsp:txBody>
      <dsp:txXfrm>
        <a:off x="0" y="2540660"/>
        <a:ext cx="8369779" cy="587960"/>
      </dsp:txXfrm>
    </dsp:sp>
    <dsp:sp modelId="{1CCE8867-30C8-4697-B81B-C737695EA7C1}">
      <dsp:nvSpPr>
        <dsp:cNvPr id="0" name=""/>
        <dsp:cNvSpPr/>
      </dsp:nvSpPr>
      <dsp:spPr>
        <a:xfrm>
          <a:off x="0" y="3128620"/>
          <a:ext cx="8369779" cy="0"/>
        </a:xfrm>
        <a:prstGeom prst="line">
          <a:avLst/>
        </a:prstGeom>
        <a:solidFill>
          <a:schemeClr val="accent2">
            <a:hueOff val="-1039545"/>
            <a:satOff val="-59949"/>
            <a:lumOff val="6163"/>
            <a:alphaOff val="0"/>
          </a:schemeClr>
        </a:solidFill>
        <a:ln w="12700" cap="flat" cmpd="sng" algn="ctr">
          <a:solidFill>
            <a:schemeClr val="accent2">
              <a:hueOff val="-1039545"/>
              <a:satOff val="-59949"/>
              <a:lumOff val="616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59F5BF8-26C0-4F97-91FA-8EE40052ECD4}">
      <dsp:nvSpPr>
        <dsp:cNvPr id="0" name=""/>
        <dsp:cNvSpPr/>
      </dsp:nvSpPr>
      <dsp:spPr>
        <a:xfrm>
          <a:off x="0" y="3128620"/>
          <a:ext cx="8369779" cy="587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TT NORMS"/>
            </a:rPr>
            <a:t>Техническое обслуживание доводчиков  входных дверей</a:t>
          </a:r>
        </a:p>
      </dsp:txBody>
      <dsp:txXfrm>
        <a:off x="0" y="3128620"/>
        <a:ext cx="8369779" cy="587960"/>
      </dsp:txXfrm>
    </dsp:sp>
    <dsp:sp modelId="{2211FBC1-A38A-4C9F-8A27-9A5F3C71409C}">
      <dsp:nvSpPr>
        <dsp:cNvPr id="0" name=""/>
        <dsp:cNvSpPr/>
      </dsp:nvSpPr>
      <dsp:spPr>
        <a:xfrm>
          <a:off x="0" y="3716581"/>
          <a:ext cx="8369779" cy="0"/>
        </a:xfrm>
        <a:prstGeom prst="line">
          <a:avLst/>
        </a:prstGeom>
        <a:solidFill>
          <a:schemeClr val="accent2">
            <a:hueOff val="-1247454"/>
            <a:satOff val="-71938"/>
            <a:lumOff val="7395"/>
            <a:alphaOff val="0"/>
          </a:schemeClr>
        </a:solidFill>
        <a:ln w="12700" cap="flat" cmpd="sng" algn="ctr">
          <a:solidFill>
            <a:schemeClr val="accent2">
              <a:hueOff val="-1247454"/>
              <a:satOff val="-71938"/>
              <a:lumOff val="739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A156F2C-B6D4-47D6-A6E6-2A150664F48F}">
      <dsp:nvSpPr>
        <dsp:cNvPr id="0" name=""/>
        <dsp:cNvSpPr/>
      </dsp:nvSpPr>
      <dsp:spPr>
        <a:xfrm>
          <a:off x="0" y="3716581"/>
          <a:ext cx="8369779" cy="587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TT NORMS"/>
            </a:rPr>
            <a:t>Техническое обслуживание ворот паркинга </a:t>
          </a:r>
        </a:p>
      </dsp:txBody>
      <dsp:txXfrm>
        <a:off x="0" y="3716581"/>
        <a:ext cx="8369779" cy="587960"/>
      </dsp:txXfrm>
    </dsp:sp>
    <dsp:sp modelId="{F8E5D57C-C235-6E4F-9077-6D7295D2636B}">
      <dsp:nvSpPr>
        <dsp:cNvPr id="0" name=""/>
        <dsp:cNvSpPr/>
      </dsp:nvSpPr>
      <dsp:spPr>
        <a:xfrm>
          <a:off x="0" y="4304541"/>
          <a:ext cx="8369779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B4455FB-404B-E04D-AEEE-F3EC7E8244F0}">
      <dsp:nvSpPr>
        <dsp:cNvPr id="0" name=""/>
        <dsp:cNvSpPr/>
      </dsp:nvSpPr>
      <dsp:spPr>
        <a:xfrm>
          <a:off x="0" y="4304541"/>
          <a:ext cx="8369779" cy="587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T NORMS"/>
              <a:ea typeface="+mn-ea"/>
              <a:cs typeface="+mn-cs"/>
            </a:rPr>
            <a:t>Ремонт стояка горячего водоснабжения в подъезде №3 (восстановлено водоснабжение)  </a:t>
          </a:r>
        </a:p>
      </dsp:txBody>
      <dsp:txXfrm>
        <a:off x="0" y="4304541"/>
        <a:ext cx="8369779" cy="5879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.png"/><Relationship Id="rId7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BAF6CDDF-3478-4257-8525-D23E8860EC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21" t="-220" r="-3025" b="94"/>
          <a:stretch/>
        </p:blipFill>
        <p:spPr>
          <a:xfrm>
            <a:off x="0" y="0"/>
            <a:ext cx="9442049" cy="6861358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7BD990B-C49F-418A-8A51-AFA10CA628E2}"/>
              </a:ext>
            </a:extLst>
          </p:cNvPr>
          <p:cNvSpPr txBox="1">
            <a:spLocks/>
          </p:cNvSpPr>
          <p:nvPr/>
        </p:nvSpPr>
        <p:spPr>
          <a:xfrm>
            <a:off x="353682" y="2691951"/>
            <a:ext cx="3840911" cy="12220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900" b="1" dirty="0">
                <a:solidFill>
                  <a:srgbClr val="703C1D"/>
                </a:solidFill>
                <a:latin typeface="TT NORMS"/>
                <a:cs typeface="Calibri Light"/>
              </a:rPr>
              <a:t>Отчёт о проведённых работах в ЖК Воробьев дом</a:t>
            </a:r>
            <a:endParaRPr lang="ru-RU" sz="2900" b="1" dirty="0">
              <a:solidFill>
                <a:srgbClr val="703C1D"/>
              </a:solidFill>
              <a:latin typeface="TT NORMS"/>
            </a:endParaRPr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C636EDDD-8D52-454C-B97F-F63F1621A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83" y="6174200"/>
            <a:ext cx="1966823" cy="41006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34D88D7-CD38-4DA9-B1BD-44543BCD63FB}"/>
              </a:ext>
            </a:extLst>
          </p:cNvPr>
          <p:cNvSpPr txBox="1">
            <a:spLocks/>
          </p:cNvSpPr>
          <p:nvPr/>
        </p:nvSpPr>
        <p:spPr>
          <a:xfrm>
            <a:off x="353683" y="3913997"/>
            <a:ext cx="3840911" cy="333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800" dirty="0">
                <a:solidFill>
                  <a:srgbClr val="703C1D"/>
                </a:solidFill>
                <a:latin typeface="TT NORMS"/>
                <a:cs typeface="Calibri Light"/>
              </a:rPr>
              <a:t>Сентябрь 2022 года</a:t>
            </a:r>
            <a:endParaRPr lang="ru-RU" sz="1800" dirty="0">
              <a:latin typeface="TT NORMS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CC74713-CB85-44BA-9146-CFD27C754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942828B-4375-46DF-9BAE-C9E65A60A1E1}"/>
              </a:ext>
            </a:extLst>
          </p:cNvPr>
          <p:cNvSpPr txBox="1">
            <a:spLocks/>
          </p:cNvSpPr>
          <p:nvPr/>
        </p:nvSpPr>
        <p:spPr>
          <a:xfrm>
            <a:off x="335353" y="140836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3000" b="1" dirty="0">
                <a:solidFill>
                  <a:srgbClr val="D8843B"/>
                </a:solidFill>
                <a:latin typeface="TT NORMS"/>
                <a:cs typeface="Calibri Light"/>
              </a:rPr>
              <a:t>Вывоз мусора</a:t>
            </a:r>
          </a:p>
        </p:txBody>
      </p:sp>
      <p:pic>
        <p:nvPicPr>
          <p:cNvPr id="9" name="Рисунок 7">
            <a:extLst>
              <a:ext uri="{FF2B5EF4-FFF2-40B4-BE49-F238E27FC236}">
                <a16:creationId xmlns:a16="http://schemas.microsoft.com/office/drawing/2014/main" id="{03F038F5-7C05-440B-9482-BDDC61F98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10" name="Таблица 10">
            <a:extLst>
              <a:ext uri="{FF2B5EF4-FFF2-40B4-BE49-F238E27FC236}">
                <a16:creationId xmlns:a16="http://schemas.microsoft.com/office/drawing/2014/main" id="{0A423937-D6B5-4773-BFBE-4ECBE0BECC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1676547"/>
              </p:ext>
            </p:extLst>
          </p:nvPr>
        </p:nvGraphicFramePr>
        <p:xfrm>
          <a:off x="368180" y="2795521"/>
          <a:ext cx="8407641" cy="2553719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802547">
                  <a:extLst>
                    <a:ext uri="{9D8B030D-6E8A-4147-A177-3AD203B41FA5}">
                      <a16:colId xmlns:a16="http://schemas.microsoft.com/office/drawing/2014/main" val="3372706912"/>
                    </a:ext>
                  </a:extLst>
                </a:gridCol>
                <a:gridCol w="2802547">
                  <a:extLst>
                    <a:ext uri="{9D8B030D-6E8A-4147-A177-3AD203B41FA5}">
                      <a16:colId xmlns:a16="http://schemas.microsoft.com/office/drawing/2014/main" val="1373081755"/>
                    </a:ext>
                  </a:extLst>
                </a:gridCol>
                <a:gridCol w="2802547">
                  <a:extLst>
                    <a:ext uri="{9D8B030D-6E8A-4147-A177-3AD203B41FA5}">
                      <a16:colId xmlns:a16="http://schemas.microsoft.com/office/drawing/2014/main" val="31460476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bg1"/>
                        </a:solidFill>
                        <a:latin typeface="TT NORMS"/>
                      </a:endParaRPr>
                    </a:p>
                  </a:txBody>
                  <a:tcPr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2022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 год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в т. ч. сентябрь 2022 года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327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T NORMS"/>
                        </a:rPr>
                        <a:t>Бытовой мусор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613,3 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72 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606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i="1" dirty="0">
                          <a:solidFill>
                            <a:schemeClr val="tx1"/>
                          </a:solidFill>
                          <a:latin typeface="TT NORMS"/>
                        </a:rPr>
                        <a:t>       в т.ч. РСО</a:t>
                      </a:r>
                      <a:endParaRPr lang="ru-RU" dirty="0">
                        <a:solidFill>
                          <a:schemeClr val="tx1"/>
                        </a:solidFill>
                        <a:latin typeface="TT NORMS"/>
                      </a:endParaRP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9,6 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0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 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046079"/>
                  </a:ext>
                </a:extLst>
              </a:tr>
              <a:tr h="430279"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  <a:latin typeface="TT NORMS"/>
                        </a:rPr>
                        <a:t>Строительный мусор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288 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40 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83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  <a:latin typeface="TT NORMS"/>
                        </a:rPr>
                        <a:t>Всего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910,9 м</a:t>
                      </a:r>
                      <a:r>
                        <a:rPr lang="ru-RU" sz="18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112 м</a:t>
                      </a:r>
                      <a:r>
                        <a:rPr lang="ru-RU" sz="18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556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  <a:latin typeface="TT NORMS"/>
                        </a:rPr>
                        <a:t>Утилизация элементов питания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10 кг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10 кг 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7538118"/>
                  </a:ext>
                </a:extLst>
              </a:tr>
            </a:tbl>
          </a:graphicData>
        </a:graphic>
      </p:graphicFrame>
      <p:sp>
        <p:nvSpPr>
          <p:cNvPr id="6" name="Объект 2">
            <a:extLst>
              <a:ext uri="{FF2B5EF4-FFF2-40B4-BE49-F238E27FC236}">
                <a16:creationId xmlns:a16="http://schemas.microsoft.com/office/drawing/2014/main" id="{1A6B2C54-152A-4CC1-8737-DB9E69A26431}"/>
              </a:ext>
            </a:extLst>
          </p:cNvPr>
          <p:cNvSpPr txBox="1">
            <a:spLocks/>
          </p:cNvSpPr>
          <p:nvPr/>
        </p:nvSpPr>
        <p:spPr>
          <a:xfrm>
            <a:off x="335353" y="1444589"/>
            <a:ext cx="8018387" cy="1260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703C1D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TT NORMS"/>
              </a:rPr>
              <a:t>Организовали ежедневный сбор и вывоз хозяйственно-бытовых отходов. Ведём раздельный сбор мусора. Строительный мусор вывозится по отдельным заявкам.</a:t>
            </a:r>
          </a:p>
          <a:p>
            <a:pPr algn="just">
              <a:buClr>
                <a:srgbClr val="703C1D"/>
              </a:buClr>
              <a:buFont typeface="Wingdings" panose="05000000000000000000" pitchFamily="2" charset="2"/>
              <a:buChar char="ü"/>
            </a:pPr>
            <a:endParaRPr lang="ru-RU" dirty="0">
              <a:solidFill>
                <a:schemeClr val="tx1"/>
              </a:solidFill>
              <a:latin typeface="TT NORMS"/>
            </a:endParaRPr>
          </a:p>
        </p:txBody>
      </p:sp>
    </p:spTree>
    <p:extLst>
      <p:ext uri="{BB962C8B-B14F-4D97-AF65-F5344CB8AC3E}">
        <p14:creationId xmlns:p14="http://schemas.microsoft.com/office/powerpoint/2010/main" val="1903329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229028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Инженерно-техническое обеспечение	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12" name="Объект 2">
            <a:extLst>
              <a:ext uri="{FF2B5EF4-FFF2-40B4-BE49-F238E27FC236}">
                <a16:creationId xmlns:a16="http://schemas.microsoft.com/office/drawing/2014/main" id="{7D2AC019-1BA8-BDB3-75D2-B063A47322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8333479"/>
              </p:ext>
            </p:extLst>
          </p:nvPr>
        </p:nvGraphicFramePr>
        <p:xfrm>
          <a:off x="387110" y="1061147"/>
          <a:ext cx="8369779" cy="4894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89877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87111" y="93485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Работа с заявками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607505-D166-436D-960C-41BEBE600F0B}"/>
              </a:ext>
            </a:extLst>
          </p:cNvPr>
          <p:cNvSpPr txBox="1"/>
          <p:nvPr/>
        </p:nvSpPr>
        <p:spPr>
          <a:xfrm>
            <a:off x="276447" y="1805974"/>
            <a:ext cx="76554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703C1D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TT NORMS"/>
              </a:rPr>
              <a:t>За сентябрь 2022 года выполнили 454 заявок через систему «</a:t>
            </a:r>
            <a:r>
              <a:rPr lang="ru-RU" dirty="0" err="1">
                <a:latin typeface="TT NORMS"/>
              </a:rPr>
              <a:t>Домиленд</a:t>
            </a:r>
            <a:r>
              <a:rPr lang="ru-RU" dirty="0">
                <a:latin typeface="TT NORMS"/>
              </a:rPr>
              <a:t>»</a:t>
            </a:r>
          </a:p>
        </p:txBody>
      </p:sp>
      <p:graphicFrame>
        <p:nvGraphicFramePr>
          <p:cNvPr id="12" name="Таблица 10">
            <a:extLst>
              <a:ext uri="{FF2B5EF4-FFF2-40B4-BE49-F238E27FC236}">
                <a16:creationId xmlns:a16="http://schemas.microsoft.com/office/drawing/2014/main" id="{058C2E12-A1F2-4205-9AE3-B35A942305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3416696"/>
              </p:ext>
            </p:extLst>
          </p:nvPr>
        </p:nvGraphicFramePr>
        <p:xfrm>
          <a:off x="387111" y="2434453"/>
          <a:ext cx="8193363" cy="2011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1121">
                  <a:extLst>
                    <a:ext uri="{9D8B030D-6E8A-4147-A177-3AD203B41FA5}">
                      <a16:colId xmlns:a16="http://schemas.microsoft.com/office/drawing/2014/main" val="3372706912"/>
                    </a:ext>
                  </a:extLst>
                </a:gridCol>
                <a:gridCol w="2731121">
                  <a:extLst>
                    <a:ext uri="{9D8B030D-6E8A-4147-A177-3AD203B41FA5}">
                      <a16:colId xmlns:a16="http://schemas.microsoft.com/office/drawing/2014/main" val="1373081755"/>
                    </a:ext>
                  </a:extLst>
                </a:gridCol>
                <a:gridCol w="2731121">
                  <a:extLst>
                    <a:ext uri="{9D8B030D-6E8A-4147-A177-3AD203B41FA5}">
                      <a16:colId xmlns:a16="http://schemas.microsoft.com/office/drawing/2014/main" val="3146047628"/>
                    </a:ext>
                  </a:extLst>
                </a:gridCol>
              </a:tblGrid>
              <a:tr h="44159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Тип заявки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2022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 год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в т. ч. сентябрь 2022 года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327827"/>
                  </a:ext>
                </a:extLst>
              </a:tr>
              <a:tr h="441598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latin typeface="TT NORMS"/>
                        </a:rPr>
                        <a:t>Пропуск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3049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383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606848"/>
                  </a:ext>
                </a:extLst>
              </a:tr>
              <a:tr h="762210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T NORMS"/>
                        </a:rPr>
                        <a:t>Диспетчерская служба (в т. ч. аварийные заявки)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437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71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835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T NORMS"/>
                        </a:rPr>
                        <a:t>Всего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3486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454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556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9116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278724" y="106069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Аварийные заявки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A32C25-2482-6586-F242-A803D2B27E17}"/>
              </a:ext>
            </a:extLst>
          </p:cNvPr>
          <p:cNvSpPr txBox="1"/>
          <p:nvPr/>
        </p:nvSpPr>
        <p:spPr>
          <a:xfrm>
            <a:off x="334275" y="1526875"/>
            <a:ext cx="83697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Clr>
                <a:srgbClr val="703C1D"/>
              </a:buClr>
              <a:buNone/>
            </a:pPr>
            <a:r>
              <a:rPr lang="ru-RU" sz="2000" dirty="0">
                <a:solidFill>
                  <a:schemeClr val="tx1"/>
                </a:solidFill>
                <a:latin typeface="TT NORMS"/>
              </a:rPr>
              <a:t>Кроме заявок на восстановление подачи электричества в помещения (выбило УЗО), иных аварий не было.</a:t>
            </a:r>
          </a:p>
        </p:txBody>
      </p:sp>
    </p:spTree>
    <p:extLst>
      <p:ext uri="{BB962C8B-B14F-4D97-AF65-F5344CB8AC3E}">
        <p14:creationId xmlns:p14="http://schemas.microsoft.com/office/powerpoint/2010/main" val="4130639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500433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Услуги консьержей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607505-D166-436D-960C-41BEBE600F0B}"/>
              </a:ext>
            </a:extLst>
          </p:cNvPr>
          <p:cNvSpPr txBox="1"/>
          <p:nvPr/>
        </p:nvSpPr>
        <p:spPr>
          <a:xfrm>
            <a:off x="387111" y="1315435"/>
            <a:ext cx="81431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703C1D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TT NORMS"/>
              </a:rPr>
              <a:t> </a:t>
            </a:r>
            <a:r>
              <a:rPr lang="ru-RU" dirty="0">
                <a:solidFill>
                  <a:schemeClr val="tx1"/>
                </a:solidFill>
                <a:latin typeface="TT NORMS"/>
              </a:rPr>
              <a:t>За истекший период консьержи стремились создать комфортные условия для жильцов ЖК Воробьев дом: оказывали помощь в принятии заказов, корреспонденции и сопровождали гостей.</a:t>
            </a:r>
          </a:p>
          <a:p>
            <a:pPr>
              <a:buClr>
                <a:srgbClr val="703C1D"/>
              </a:buClr>
            </a:pPr>
            <a:endParaRPr lang="ru-RU" dirty="0">
              <a:latin typeface="TT NORMS"/>
            </a:endParaRPr>
          </a:p>
        </p:txBody>
      </p:sp>
      <p:graphicFrame>
        <p:nvGraphicFramePr>
          <p:cNvPr id="7" name="Таблица 5">
            <a:extLst>
              <a:ext uri="{FF2B5EF4-FFF2-40B4-BE49-F238E27FC236}">
                <a16:creationId xmlns:a16="http://schemas.microsoft.com/office/drawing/2014/main" id="{A3DD1F1C-72B8-4CCB-8513-3C559DA2B4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7660508"/>
              </p:ext>
            </p:extLst>
          </p:nvPr>
        </p:nvGraphicFramePr>
        <p:xfrm>
          <a:off x="500433" y="2996539"/>
          <a:ext cx="8143134" cy="165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378">
                  <a:extLst>
                    <a:ext uri="{9D8B030D-6E8A-4147-A177-3AD203B41FA5}">
                      <a16:colId xmlns:a16="http://schemas.microsoft.com/office/drawing/2014/main" val="4267155957"/>
                    </a:ext>
                  </a:extLst>
                </a:gridCol>
                <a:gridCol w="2574595">
                  <a:extLst>
                    <a:ext uri="{9D8B030D-6E8A-4147-A177-3AD203B41FA5}">
                      <a16:colId xmlns:a16="http://schemas.microsoft.com/office/drawing/2014/main" val="4135634367"/>
                    </a:ext>
                  </a:extLst>
                </a:gridCol>
                <a:gridCol w="2854161">
                  <a:extLst>
                    <a:ext uri="{9D8B030D-6E8A-4147-A177-3AD203B41FA5}">
                      <a16:colId xmlns:a16="http://schemas.microsoft.com/office/drawing/2014/main" val="999875065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T NORMS"/>
                        </a:rPr>
                        <a:t>График работы: ежедневно 9:00-21:00</a:t>
                      </a:r>
                    </a:p>
                  </a:txBody>
                  <a:tcPr>
                    <a:solidFill>
                      <a:srgbClr val="703C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6722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800" dirty="0">
                        <a:latin typeface="TT NORMS"/>
                      </a:endParaRPr>
                    </a:p>
                  </a:txBody>
                  <a:tcPr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T NORMS"/>
                        </a:rPr>
                        <a:t>2022 год</a:t>
                      </a:r>
                    </a:p>
                  </a:txBody>
                  <a:tcPr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T NORMS"/>
                        </a:rPr>
                        <a:t>в т.ч. сентябрь 2022 года</a:t>
                      </a:r>
                    </a:p>
                  </a:txBody>
                  <a:tcPr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058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dirty="0">
                          <a:latin typeface="TT NORMS"/>
                        </a:rPr>
                        <a:t>Всего выполнено заявок (сопровождение гостей, прием заказов и т.д.)</a:t>
                      </a:r>
                    </a:p>
                  </a:txBody>
                  <a:tcPr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17 642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2 276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8416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1093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439947" y="895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Уборка здания и территории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607505-D166-436D-960C-41BEBE600F0B}"/>
              </a:ext>
            </a:extLst>
          </p:cNvPr>
          <p:cNvSpPr txBox="1"/>
          <p:nvPr/>
        </p:nvSpPr>
        <p:spPr>
          <a:xfrm>
            <a:off x="276966" y="1033286"/>
            <a:ext cx="81431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Tx/>
              <a:buFont typeface="Wingdings" panose="05000000000000000000" pitchFamily="2" charset="2"/>
              <a:buChar char="ü"/>
            </a:pPr>
            <a:r>
              <a:rPr lang="ru-RU" dirty="0">
                <a:latin typeface="TT NORMS"/>
              </a:rPr>
              <a:t> </a:t>
            </a:r>
            <a:r>
              <a:rPr lang="ru-RU" dirty="0">
                <a:solidFill>
                  <a:schemeClr val="tx1"/>
                </a:solidFill>
                <a:latin typeface="TT NORMS"/>
              </a:rPr>
              <a:t>В </a:t>
            </a:r>
            <a:r>
              <a:rPr lang="ru-RU" dirty="0">
                <a:latin typeface="TT NORMS"/>
              </a:rPr>
              <a:t>сентябре</a:t>
            </a:r>
            <a:r>
              <a:rPr lang="ru-RU" dirty="0">
                <a:solidFill>
                  <a:schemeClr val="tx1"/>
                </a:solidFill>
                <a:latin typeface="TT NORMS"/>
              </a:rPr>
              <a:t> выполнили следующие работы (кроме ежедневных работ):</a:t>
            </a:r>
          </a:p>
          <a:p>
            <a:pPr>
              <a:buClr>
                <a:srgbClr val="703C1D"/>
              </a:buClr>
            </a:pPr>
            <a:endParaRPr lang="ru-RU" dirty="0">
              <a:latin typeface="TT NORMS"/>
            </a:endParaRPr>
          </a:p>
        </p:txBody>
      </p:sp>
      <p:graphicFrame>
        <p:nvGraphicFramePr>
          <p:cNvPr id="9" name="Таблица 4">
            <a:extLst>
              <a:ext uri="{FF2B5EF4-FFF2-40B4-BE49-F238E27FC236}">
                <a16:creationId xmlns:a16="http://schemas.microsoft.com/office/drawing/2014/main" id="{375AFE1E-8501-4DDB-9A7F-E68CB66C34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1328799"/>
              </p:ext>
            </p:extLst>
          </p:nvPr>
        </p:nvGraphicFramePr>
        <p:xfrm>
          <a:off x="332038" y="1481559"/>
          <a:ext cx="8369778" cy="428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0916">
                  <a:extLst>
                    <a:ext uri="{9D8B030D-6E8A-4147-A177-3AD203B41FA5}">
                      <a16:colId xmlns:a16="http://schemas.microsoft.com/office/drawing/2014/main" val="2304203828"/>
                    </a:ext>
                  </a:extLst>
                </a:gridCol>
                <a:gridCol w="3758862">
                  <a:extLst>
                    <a:ext uri="{9D8B030D-6E8A-4147-A177-3AD203B41FA5}">
                      <a16:colId xmlns:a16="http://schemas.microsoft.com/office/drawing/2014/main" val="35018807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  <a:latin typeface="TT NORMS"/>
                        </a:rPr>
                        <a:t>Вид уборки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  <a:latin typeface="TT NORMS"/>
                        </a:rPr>
                        <a:t>Место уборки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0070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Влажная уборка светопрозрачных конструкций с внутренней и наружной стороны с использованием спец. средств для мытья окон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Подъезды №№ 1, 2 и 3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22421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Удаление пыли из напольных конвекторов с помощью пылесоса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Подъезды №№ 1, 2 и 3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0888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Влажная уборка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мусорокамер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 на высоте выше 2 м. и проливка трапов с дез. средством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Подъезды №№ 1, 2 и 3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4691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Мытье светопрозрачных конструкций с помощью альпинистов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Подъезды №№ 1, 2 и 3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421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Прочистка желобов в паркинге и приямков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Паркинг (уровень №№-1 и -2)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7301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Прочистка желобов по периметру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Подъезды №№ 1, 2 и 3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40427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Окраска  уличных люков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Придомовая территория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3554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Мытье и сушка ковриков лифтов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Подъезды №№ 1, 2 и 3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8072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7746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229028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Фонд капитального ремонта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10" name="Таблица 4">
            <a:extLst>
              <a:ext uri="{FF2B5EF4-FFF2-40B4-BE49-F238E27FC236}">
                <a16:creationId xmlns:a16="http://schemas.microsoft.com/office/drawing/2014/main" id="{2E562DBD-146D-4913-BD0E-9349F05C83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3648298"/>
              </p:ext>
            </p:extLst>
          </p:nvPr>
        </p:nvGraphicFramePr>
        <p:xfrm>
          <a:off x="501588" y="1487068"/>
          <a:ext cx="8140824" cy="39410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0412">
                  <a:extLst>
                    <a:ext uri="{9D8B030D-6E8A-4147-A177-3AD203B41FA5}">
                      <a16:colId xmlns:a16="http://schemas.microsoft.com/office/drawing/2014/main" val="634684207"/>
                    </a:ext>
                  </a:extLst>
                </a:gridCol>
                <a:gridCol w="4070412">
                  <a:extLst>
                    <a:ext uri="{9D8B030D-6E8A-4147-A177-3AD203B41FA5}">
                      <a16:colId xmlns:a16="http://schemas.microsoft.com/office/drawing/2014/main" val="3489391198"/>
                    </a:ext>
                  </a:extLst>
                </a:gridCol>
              </a:tblGrid>
              <a:tr h="54029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  <a:latin typeface="TT NORMS"/>
                        </a:rPr>
                        <a:t>Сентябрь 2022 года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30139"/>
                  </a:ext>
                </a:extLst>
              </a:tr>
              <a:tr h="54029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T NORMS"/>
                        </a:rPr>
                        <a:t>Остаток средств на начало периода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24 205 621,81 ₽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165676"/>
                  </a:ext>
                </a:extLst>
              </a:tr>
              <a:tr h="54029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T NORMS"/>
                        </a:rPr>
                        <a:t>Всего поступило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595 004,71 ₽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864215"/>
                  </a:ext>
                </a:extLst>
              </a:tr>
              <a:tr h="540299"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latin typeface="TT NORMS"/>
                        </a:rPr>
                        <a:t>Всего потрачено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0,00 ₽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3618066"/>
                  </a:ext>
                </a:extLst>
              </a:tr>
              <a:tr h="86545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T NORMS"/>
                        </a:rPr>
                        <a:t>Остаток средств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24 800 626,52 ₽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7735"/>
                  </a:ext>
                </a:extLst>
              </a:tr>
              <a:tr h="83415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err="1">
                          <a:latin typeface="TT NORMS"/>
                        </a:rPr>
                        <a:t>Справочно</a:t>
                      </a:r>
                      <a:r>
                        <a:rPr lang="ru-RU" sz="1800" dirty="0">
                          <a:latin typeface="TT NORMS"/>
                        </a:rPr>
                        <a:t>: задолженность собственников в фонд капитального ремонта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1 033 384,30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₽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5015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24314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439947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Планы на октябрь 2022 года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10" name="Таблица 6">
            <a:extLst>
              <a:ext uri="{FF2B5EF4-FFF2-40B4-BE49-F238E27FC236}">
                <a16:creationId xmlns:a16="http://schemas.microsoft.com/office/drawing/2014/main" id="{22233A32-7812-4368-AA97-B546FCF919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508538"/>
              </p:ext>
            </p:extLst>
          </p:nvPr>
        </p:nvGraphicFramePr>
        <p:xfrm>
          <a:off x="504587" y="1311114"/>
          <a:ext cx="8134826" cy="3459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1700">
                  <a:extLst>
                    <a:ext uri="{9D8B030D-6E8A-4147-A177-3AD203B41FA5}">
                      <a16:colId xmlns:a16="http://schemas.microsoft.com/office/drawing/2014/main" val="2177981310"/>
                    </a:ext>
                  </a:extLst>
                </a:gridCol>
                <a:gridCol w="3843126">
                  <a:extLst>
                    <a:ext uri="{9D8B030D-6E8A-4147-A177-3AD203B41FA5}">
                      <a16:colId xmlns:a16="http://schemas.microsoft.com/office/drawing/2014/main" val="3181068173"/>
                    </a:ext>
                  </a:extLst>
                </a:gridCol>
              </a:tblGrid>
              <a:tr h="4228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TT NORMS"/>
                          <a:cs typeface="Times New Roman" panose="02020603050405020304" pitchFamily="18" charset="0"/>
                        </a:rPr>
                        <a:t>Инженерные системы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TT NORMS"/>
                        </a:rPr>
                        <a:t>Клининг и придомовая территория 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9976970"/>
                  </a:ext>
                </a:extLst>
              </a:tr>
              <a:tr h="2994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T NORMS"/>
                          <a:cs typeface="Times New Roman" panose="02020603050405020304" pitchFamily="18" charset="0"/>
                        </a:rPr>
                        <a:t>Сезонный осмотр общего имущества МКД</a:t>
                      </a:r>
                      <a:endParaRPr lang="en-GB" sz="1800" dirty="0">
                        <a:latin typeface="TT NORMS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Комплексная уборка ковриков в тамбурах вестибюля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4273030"/>
                  </a:ext>
                </a:extLst>
              </a:tr>
              <a:tr h="30068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T NORMS"/>
                          <a:cs typeface="Times New Roman" panose="02020603050405020304" pitchFamily="18" charset="0"/>
                        </a:rPr>
                        <a:t>Восстановление работы насосов теплоснабжения</a:t>
                      </a:r>
                      <a:endParaRPr lang="en-GB" sz="1800" dirty="0">
                        <a:latin typeface="TT NORMS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Шлифовка пола коридоров  с использованием роторной машины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8933338"/>
                  </a:ext>
                </a:extLst>
              </a:tr>
              <a:tr h="1214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T NORMS"/>
                          <a:cs typeface="Times New Roman" panose="02020603050405020304" pitchFamily="18" charset="0"/>
                        </a:rPr>
                        <a:t>Ремонт стояка ГВС в подъезде №2</a:t>
                      </a:r>
                      <a:endParaRPr lang="en-GB" sz="1800" dirty="0">
                        <a:latin typeface="TT NORMS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Сборка и складирование теннисных столов 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7850860"/>
                  </a:ext>
                </a:extLst>
              </a:tr>
              <a:tr h="1214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T NORMS"/>
                          <a:cs typeface="Times New Roman" panose="02020603050405020304" pitchFamily="18" charset="0"/>
                        </a:rPr>
                        <a:t>Ремонт гидроизоляции на кровле </a:t>
                      </a:r>
                      <a:endParaRPr lang="en-GB" sz="1800" dirty="0">
                        <a:latin typeface="TT NORMS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Подготовка территории к зимнему сезону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5338572"/>
                  </a:ext>
                </a:extLst>
              </a:tr>
              <a:tr h="1214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T NORMS"/>
                          <a:cs typeface="Times New Roman" panose="02020603050405020304" pitchFamily="18" charset="0"/>
                        </a:rPr>
                        <a:t>Замена приводов огнезащитных клапанов </a:t>
                      </a:r>
                      <a:endParaRPr lang="en-GB" sz="1800" dirty="0">
                        <a:latin typeface="TT NORMS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0668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14609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>
            <a:extLst>
              <a:ext uri="{FF2B5EF4-FFF2-40B4-BE49-F238E27FC236}">
                <a16:creationId xmlns:a16="http://schemas.microsoft.com/office/drawing/2014/main" id="{89F5ED45-B801-4E18-A2B2-86B8904E2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83" y="6174200"/>
            <a:ext cx="1966823" cy="410067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19D06A66-9BBA-4801-A3B2-A80463F2BC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49" t="65" r="-85"/>
          <a:stretch/>
        </p:blipFill>
        <p:spPr>
          <a:xfrm>
            <a:off x="2" y="0"/>
            <a:ext cx="9151788" cy="571439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A98FE118-95BA-4BB4-83B3-3CB50E60B1C4}"/>
              </a:ext>
            </a:extLst>
          </p:cNvPr>
          <p:cNvSpPr txBox="1">
            <a:spLocks/>
          </p:cNvSpPr>
          <p:nvPr/>
        </p:nvSpPr>
        <p:spPr>
          <a:xfrm>
            <a:off x="318100" y="2789148"/>
            <a:ext cx="3840911" cy="12220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3600" b="1" dirty="0">
                <a:solidFill>
                  <a:srgbClr val="703C1D"/>
                </a:solidFill>
                <a:latin typeface="TT NORMS"/>
                <a:cs typeface="Calibri Light"/>
              </a:rPr>
              <a:t>СПАСИБО ЗА</a:t>
            </a:r>
            <a:endParaRPr lang="ru-RU" sz="3600" dirty="0">
              <a:cs typeface="Calibri Light" panose="020F0302020204030204"/>
            </a:endParaRPr>
          </a:p>
          <a:p>
            <a:pPr algn="l">
              <a:lnSpc>
                <a:spcPct val="100000"/>
              </a:lnSpc>
            </a:pPr>
            <a:r>
              <a:rPr lang="ru-RU" sz="3600" b="1" dirty="0">
                <a:solidFill>
                  <a:srgbClr val="703C1D"/>
                </a:solidFill>
                <a:latin typeface="TT NORMS"/>
                <a:cs typeface="Calibri Light"/>
              </a:rPr>
              <a:t>ВНИМАНИЕ</a:t>
            </a:r>
            <a:endParaRPr lang="ru-RU" sz="3600" b="1" dirty="0">
              <a:solidFill>
                <a:srgbClr val="703C1D"/>
              </a:solidFill>
              <a:latin typeface="TT NORMS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A844060E-8268-422E-9A22-0A750B014368}"/>
              </a:ext>
            </a:extLst>
          </p:cNvPr>
          <p:cNvSpPr txBox="1">
            <a:spLocks/>
          </p:cNvSpPr>
          <p:nvPr/>
        </p:nvSpPr>
        <p:spPr>
          <a:xfrm>
            <a:off x="318100" y="4048604"/>
            <a:ext cx="3840911" cy="333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800" dirty="0">
                <a:solidFill>
                  <a:srgbClr val="703C1D"/>
                </a:solidFill>
                <a:latin typeface="TT NORMS"/>
                <a:cs typeface="Calibri Light"/>
              </a:rPr>
              <a:t>С заботой о вас</a:t>
            </a:r>
            <a:endParaRPr lang="ru-RU" sz="1800" dirty="0">
              <a:latin typeface="TT NORMS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698817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id="{3DF2942A-2498-4CAB-9469-06E1D14117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3724702"/>
              </p:ext>
            </p:extLst>
          </p:nvPr>
        </p:nvGraphicFramePr>
        <p:xfrm>
          <a:off x="335353" y="545014"/>
          <a:ext cx="8368700" cy="3771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32102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296242" y="344507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Обслуживание и уход за</a:t>
            </a:r>
          </a:p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декоративными растениями и газоном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BF91EB-E4D0-EDF6-CE18-FA24C0545761}"/>
              </a:ext>
            </a:extLst>
          </p:cNvPr>
          <p:cNvSpPr txBox="1"/>
          <p:nvPr/>
        </p:nvSpPr>
        <p:spPr>
          <a:xfrm>
            <a:off x="205818" y="1081568"/>
            <a:ext cx="8648934" cy="1981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Подкормка деревьев и кустов с внесением комплексного осеннего удобрения, полив из шланга приствольных кругов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Санитарная обрезка кустарников и хвойных растений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Прополка, рыхление, мульчирование почвы в зоне  центральной клумбы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Полив из лейки и шланга растений центральной клумбы и  клумб внутри скамеек</a:t>
            </a:r>
          </a:p>
          <a:p>
            <a:pPr marL="342900" lvl="0" indent="-342900" algn="just">
              <a:lnSpc>
                <a:spcPct val="91000"/>
              </a:lnSpc>
              <a:buFont typeface="Symbol" panose="05050102010706020507" pitchFamily="18" charset="2"/>
              <a:buChar char=""/>
            </a:pPr>
            <a:r>
              <a:rPr lang="ru-RU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Подготовка почвы и посадка туй взамен погибших (12 </a:t>
            </a:r>
            <a:r>
              <a:rPr lang="ru-RU" dirty="0" err="1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r>
              <a:rPr lang="ru-RU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Осенняя подкормка, полив и прополка вокруг туй</a:t>
            </a:r>
          </a:p>
        </p:txBody>
      </p:sp>
      <p:pic>
        <p:nvPicPr>
          <p:cNvPr id="6" name="Рисунок 5" descr="Изображение выглядит как внешний, трава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92E4883F-DEF4-6F8B-60B5-06CCC9CDDB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32000" y="3436264"/>
            <a:ext cx="2986036" cy="2239528"/>
          </a:xfrm>
          <a:prstGeom prst="rect">
            <a:avLst/>
          </a:prstGeom>
        </p:spPr>
      </p:pic>
      <p:pic>
        <p:nvPicPr>
          <p:cNvPr id="10" name="Рисунок 9" descr="Изображение выглядит как дерево, внешний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C4861BBE-72B3-232D-AE50-523DF7C2DA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69599" y="3436262"/>
            <a:ext cx="2986037" cy="2239528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забор, дерево, внешний&#10;&#10;Автоматически созданное описание">
            <a:extLst>
              <a:ext uri="{FF2B5EF4-FFF2-40B4-BE49-F238E27FC236}">
                <a16:creationId xmlns:a16="http://schemas.microsoft.com/office/drawing/2014/main" id="{F09872F4-2B63-CCF5-95C7-6F6C904D5B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42" y="3063008"/>
            <a:ext cx="3981382" cy="298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731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296242" y="344507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Обслуживание и уход за</a:t>
            </a:r>
          </a:p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декоративными растениями и газоном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BF91EB-E4D0-EDF6-CE18-FA24C0545761}"/>
              </a:ext>
            </a:extLst>
          </p:cNvPr>
          <p:cNvSpPr txBox="1"/>
          <p:nvPr/>
        </p:nvSpPr>
        <p:spPr>
          <a:xfrm>
            <a:off x="205818" y="1081568"/>
            <a:ext cx="8648934" cy="2133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91000"/>
              </a:lnSpc>
              <a:buFont typeface="Symbol" panose="05050102010706020507" pitchFamily="18" charset="2"/>
              <a:buChar char=""/>
            </a:pPr>
            <a:r>
              <a:rPr lang="ru-RU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Прополка от сорняков участков посадки гостевой стоянки, прочесывание и подкормка удобрением . Осенняя Подкормка  растений живучки.</a:t>
            </a:r>
          </a:p>
          <a:p>
            <a:pPr marL="342900" lvl="0" indent="-342900" algn="just">
              <a:lnSpc>
                <a:spcPct val="91000"/>
              </a:lnSpc>
              <a:buFont typeface="Symbol" panose="05050102010706020507" pitchFamily="18" charset="2"/>
              <a:buChar char=""/>
            </a:pPr>
            <a:r>
              <a:rPr lang="ru-RU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Покос газона. Подкормка газона  комплексным осенним удобрением после скашивания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Обработка  кроны калины , обрезка повреждений</a:t>
            </a:r>
          </a:p>
          <a:p>
            <a:pPr marL="342900" lvl="0" indent="-342900" algn="just">
              <a:lnSpc>
                <a:spcPct val="91000"/>
              </a:lnSpc>
              <a:buFont typeface="Symbol" panose="05050102010706020507" pitchFamily="18" charset="2"/>
              <a:buChar char=""/>
            </a:pPr>
            <a:r>
              <a:rPr lang="ru-RU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Удаление с поверхности газона мусора и прочих загрязнений</a:t>
            </a:r>
          </a:p>
          <a:p>
            <a:pPr marL="342900" lvl="0" indent="-342900" algn="just">
              <a:lnSpc>
                <a:spcPct val="91000"/>
              </a:lnSpc>
              <a:buFont typeface="Symbol" panose="05050102010706020507" pitchFamily="18" charset="2"/>
              <a:buChar char=""/>
            </a:pPr>
            <a:r>
              <a:rPr lang="ru-RU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Посадка дополнительных растений на центральной клумбе ( белый пион – 2 шт. ) полив из лейки</a:t>
            </a:r>
          </a:p>
        </p:txBody>
      </p:sp>
      <p:pic>
        <p:nvPicPr>
          <p:cNvPr id="3" name="Рисунок 2" descr="Изображение выглядит как дерево, внешний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7EDC0D7D-A3CA-4A0E-FACB-8B7ED225B0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52000" y="3527522"/>
            <a:ext cx="2952000" cy="2214001"/>
          </a:xfrm>
          <a:prstGeom prst="rect">
            <a:avLst/>
          </a:prstGeom>
        </p:spPr>
      </p:pic>
      <p:pic>
        <p:nvPicPr>
          <p:cNvPr id="6" name="Рисунок 5" descr="Изображение выглядит как трава, внешний, зеленый&#10;&#10;Автоматически созданное описание">
            <a:extLst>
              <a:ext uri="{FF2B5EF4-FFF2-40B4-BE49-F238E27FC236}">
                <a16:creationId xmlns:a16="http://schemas.microsoft.com/office/drawing/2014/main" id="{7127AE52-7F64-70BF-63E8-26FF0DC170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40000" y="3528000"/>
            <a:ext cx="2952000" cy="221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982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25090" y="112596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Замена тротуарной плитки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3" name="Рисунок 2" descr="Изображение выглядит как здание, пол, внешний&#10;&#10;Автоматически созданное описание">
            <a:extLst>
              <a:ext uri="{FF2B5EF4-FFF2-40B4-BE49-F238E27FC236}">
                <a16:creationId xmlns:a16="http://schemas.microsoft.com/office/drawing/2014/main" id="{51B21DFB-2AC1-9C4C-9D8C-593B28CEBC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000" y="3501000"/>
            <a:ext cx="2102400" cy="2628000"/>
          </a:xfrm>
          <a:prstGeom prst="rect">
            <a:avLst/>
          </a:prstGeom>
        </p:spPr>
      </p:pic>
      <p:pic>
        <p:nvPicPr>
          <p:cNvPr id="6" name="Рисунок 5" descr="Изображение выглядит как пол, здание&#10;&#10;Автоматически созданное описание">
            <a:extLst>
              <a:ext uri="{FF2B5EF4-FFF2-40B4-BE49-F238E27FC236}">
                <a16:creationId xmlns:a16="http://schemas.microsoft.com/office/drawing/2014/main" id="{750685A4-1068-3594-92D5-B375485D7A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041" y="3501000"/>
            <a:ext cx="2101915" cy="2628000"/>
          </a:xfrm>
          <a:prstGeom prst="rect">
            <a:avLst/>
          </a:prstGeom>
        </p:spPr>
      </p:pic>
      <p:pic>
        <p:nvPicPr>
          <p:cNvPr id="10" name="Рисунок 9" descr="Изображение выглядит как земля, внешний, дорога, тротуар&#10;&#10;Автоматически созданное описание">
            <a:extLst>
              <a:ext uri="{FF2B5EF4-FFF2-40B4-BE49-F238E27FC236}">
                <a16:creationId xmlns:a16="http://schemas.microsoft.com/office/drawing/2014/main" id="{D7F3052F-9D15-52CE-8F19-C29741C0E25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00" y="725598"/>
            <a:ext cx="2101443" cy="262800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внешний, пол, цемент&#10;&#10;Автоматически созданное описание">
            <a:extLst>
              <a:ext uri="{FF2B5EF4-FFF2-40B4-BE49-F238E27FC236}">
                <a16:creationId xmlns:a16="http://schemas.microsoft.com/office/drawing/2014/main" id="{972D5530-7F11-C06F-93CE-0F842A5896D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000" y="725598"/>
            <a:ext cx="2102400" cy="262800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тротуар, с плиткой&#10;&#10;Автоматически созданное описание">
            <a:extLst>
              <a:ext uri="{FF2B5EF4-FFF2-40B4-BE49-F238E27FC236}">
                <a16:creationId xmlns:a16="http://schemas.microsoft.com/office/drawing/2014/main" id="{1CCBF79A-45A1-BFE4-A836-8912079DB7B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041" y="725598"/>
            <a:ext cx="2101918" cy="262800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земля, внешний, дорога, тротуар&#10;&#10;Автоматически созданное описание">
            <a:extLst>
              <a:ext uri="{FF2B5EF4-FFF2-40B4-BE49-F238E27FC236}">
                <a16:creationId xmlns:a16="http://schemas.microsoft.com/office/drawing/2014/main" id="{49AB64D1-3551-32BC-9E27-067DDE9B0A5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00" y="3501000"/>
            <a:ext cx="2103354" cy="26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435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25090" y="112596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Покраска скамеек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земля, внешний, мостовая&#10;&#10;Автоматически созданное описание">
            <a:extLst>
              <a:ext uri="{FF2B5EF4-FFF2-40B4-BE49-F238E27FC236}">
                <a16:creationId xmlns:a16="http://schemas.microsoft.com/office/drawing/2014/main" id="{2DBC489B-881B-3B36-2D2E-8F45AB14351E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00" y="1607893"/>
            <a:ext cx="2208000" cy="338400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деревянный, внешний, дерево, овощ&#10;&#10;Автоматически созданное описание">
            <a:extLst>
              <a:ext uri="{FF2B5EF4-FFF2-40B4-BE49-F238E27FC236}">
                <a16:creationId xmlns:a16="http://schemas.microsoft.com/office/drawing/2014/main" id="{3A8F0E2A-F084-1A8A-C6FA-66D409BF410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000" y="1607893"/>
            <a:ext cx="2206090" cy="33840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B8ABF812-488C-D1CB-39A1-936E07E0F332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000" y="1607893"/>
            <a:ext cx="2208963" cy="3384000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внешний, земля, парк, область&#10;&#10;Автоматически созданное описание">
            <a:extLst>
              <a:ext uri="{FF2B5EF4-FFF2-40B4-BE49-F238E27FC236}">
                <a16:creationId xmlns:a16="http://schemas.microsoft.com/office/drawing/2014/main" id="{5216619C-2F2B-51FF-1DE2-3FD2634A0386}"/>
              </a:ext>
            </a:extLst>
          </p:cNvPr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" y="1607893"/>
            <a:ext cx="2208955" cy="33840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74EDAC8F-B143-5671-568C-44ED4F19EB2D}"/>
              </a:ext>
            </a:extLst>
          </p:cNvPr>
          <p:cNvSpPr txBox="1"/>
          <p:nvPr/>
        </p:nvSpPr>
        <p:spPr>
          <a:xfrm>
            <a:off x="72000" y="1183580"/>
            <a:ext cx="1801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D8843B"/>
                </a:solidFill>
                <a:latin typeface="TT NORMS"/>
              </a:rPr>
              <a:t>Было: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035B0D6-BD8F-6E4E-1A65-536EDDE011C0}"/>
              </a:ext>
            </a:extLst>
          </p:cNvPr>
          <p:cNvSpPr txBox="1"/>
          <p:nvPr/>
        </p:nvSpPr>
        <p:spPr>
          <a:xfrm>
            <a:off x="4608000" y="1183580"/>
            <a:ext cx="1198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D8843B"/>
                </a:solidFill>
              </a:rPr>
              <a:t>Стало:</a:t>
            </a:r>
          </a:p>
        </p:txBody>
      </p:sp>
    </p:spTree>
    <p:extLst>
      <p:ext uri="{BB962C8B-B14F-4D97-AF65-F5344CB8AC3E}">
        <p14:creationId xmlns:p14="http://schemas.microsoft.com/office/powerpoint/2010/main" val="3045233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25090" y="112596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Ремонт теплообменника, замена пластин теплообменника и прокладок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74EDAC8F-B143-5671-568C-44ED4F19EB2D}"/>
              </a:ext>
            </a:extLst>
          </p:cNvPr>
          <p:cNvSpPr txBox="1"/>
          <p:nvPr/>
        </p:nvSpPr>
        <p:spPr>
          <a:xfrm>
            <a:off x="72000" y="1183580"/>
            <a:ext cx="1801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D8843B"/>
                </a:solidFill>
                <a:latin typeface="TT NORMS"/>
              </a:rPr>
              <a:t>Было: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035B0D6-BD8F-6E4E-1A65-536EDDE011C0}"/>
              </a:ext>
            </a:extLst>
          </p:cNvPr>
          <p:cNvSpPr txBox="1"/>
          <p:nvPr/>
        </p:nvSpPr>
        <p:spPr>
          <a:xfrm>
            <a:off x="4608000" y="1183580"/>
            <a:ext cx="1198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D8843B"/>
                </a:solidFill>
              </a:rPr>
              <a:t>Стало:</a:t>
            </a:r>
          </a:p>
        </p:txBody>
      </p:sp>
      <p:pic>
        <p:nvPicPr>
          <p:cNvPr id="16" name="Рисунок 15" descr="Изображение выглядит как устройство, внутренний, датчик, счетчик&#10;&#10;Автоматически созданное описание">
            <a:extLst>
              <a:ext uri="{FF2B5EF4-FFF2-40B4-BE49-F238E27FC236}">
                <a16:creationId xmlns:a16="http://schemas.microsoft.com/office/drawing/2014/main" id="{69850FDA-5B3A-76FA-8AEB-51ED60321F6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00" y="1609200"/>
            <a:ext cx="2210400" cy="3384000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BB3086F5-D6DB-B7DA-48C6-DA59B91145B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" y="1609200"/>
            <a:ext cx="2210400" cy="33840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5520F9F-010C-EC27-E98A-08ACBABF0D8A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000" y="1609200"/>
            <a:ext cx="2210400" cy="3384000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внутренний, устройство, токарный станок, фрезерный станок&#10;&#10;Автоматически созданное описание">
            <a:extLst>
              <a:ext uri="{FF2B5EF4-FFF2-40B4-BE49-F238E27FC236}">
                <a16:creationId xmlns:a16="http://schemas.microsoft.com/office/drawing/2014/main" id="{BB2DD9FF-B0A0-7F45-6BCC-207627C216B4}"/>
              </a:ext>
            </a:extLst>
          </p:cNvPr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000" y="1609200"/>
            <a:ext cx="2210400" cy="33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585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25090" y="112596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Произведена регулировка петель и доводчиков деверей в местах общего пользования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3" name="Рисунок 2" descr="Изображение выглядит как стена, дверь&#10;&#10;Автоматически созданное описание">
            <a:extLst>
              <a:ext uri="{FF2B5EF4-FFF2-40B4-BE49-F238E27FC236}">
                <a16:creationId xmlns:a16="http://schemas.microsoft.com/office/drawing/2014/main" id="{E6138905-D24B-3A66-9847-144063959A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000" y="1341000"/>
            <a:ext cx="2784000" cy="4176000"/>
          </a:xfrm>
          <a:prstGeom prst="rect">
            <a:avLst/>
          </a:prstGeom>
        </p:spPr>
      </p:pic>
      <p:pic>
        <p:nvPicPr>
          <p:cNvPr id="6" name="Рисунок 5" descr="Изображение выглядит как окно, внутренний, дверь&#10;&#10;Автоматически созданное описание">
            <a:extLst>
              <a:ext uri="{FF2B5EF4-FFF2-40B4-BE49-F238E27FC236}">
                <a16:creationId xmlns:a16="http://schemas.microsoft.com/office/drawing/2014/main" id="{8E47995E-7AED-698C-996C-35B1D999F9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000" y="1341000"/>
            <a:ext cx="2784000" cy="4176000"/>
          </a:xfrm>
          <a:prstGeom prst="rect">
            <a:avLst/>
          </a:prstGeom>
        </p:spPr>
      </p:pic>
      <p:pic>
        <p:nvPicPr>
          <p:cNvPr id="9" name="Рисунок 8" descr="Изображение выглядит как окно, дверь&#10;&#10;Автоматически созданное описание">
            <a:extLst>
              <a:ext uri="{FF2B5EF4-FFF2-40B4-BE49-F238E27FC236}">
                <a16:creationId xmlns:a16="http://schemas.microsoft.com/office/drawing/2014/main" id="{7DDA831E-E418-160C-713C-FA862D0630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1341000"/>
            <a:ext cx="2784000" cy="41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172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25090" y="112596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Восстановлено уличное освещение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5" name="Рисунок 4" descr="Изображение выглядит как дерево, внешний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EF5C74D7-5BC2-C2F7-73A2-DB24457BB9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427" y="1341000"/>
            <a:ext cx="2785145" cy="41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4632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4454</TotalTime>
  <Words>766</Words>
  <Application>Microsoft Office PowerPoint</Application>
  <PresentationFormat>Экран (4:3)</PresentationFormat>
  <Paragraphs>135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Symbol</vt:lpstr>
      <vt:lpstr>TT NORMS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Владимир Братчиков</cp:lastModifiedBy>
  <cp:revision>302</cp:revision>
  <dcterms:created xsi:type="dcterms:W3CDTF">2022-01-28T09:16:54Z</dcterms:created>
  <dcterms:modified xsi:type="dcterms:W3CDTF">2022-10-10T11:30:03Z</dcterms:modified>
</cp:coreProperties>
</file>