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8" r:id="rId4"/>
    <p:sldId id="281" r:id="rId5"/>
    <p:sldId id="262" r:id="rId6"/>
    <p:sldId id="275" r:id="rId7"/>
    <p:sldId id="277" r:id="rId8"/>
    <p:sldId id="263" r:id="rId9"/>
    <p:sldId id="266" r:id="rId10"/>
    <p:sldId id="267" r:id="rId11"/>
    <p:sldId id="270" r:id="rId12"/>
    <p:sldId id="273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C8C"/>
    <a:srgbClr val="E3B395"/>
    <a:srgbClr val="D8843B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июнь 2022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5F8BB3-AB63-4EDC-89FB-B4501B82C166}">
      <dgm:prSet custT="1"/>
      <dgm:spPr/>
      <dgm:t>
        <a:bodyPr/>
        <a:lstStyle/>
        <a:p>
          <a:r>
            <a:rPr lang="ru-RU" sz="1900" dirty="0">
              <a:latin typeface="TT NORMS"/>
            </a:rPr>
            <a:t>Выполнили ремонт, промывку, гидравлическое испытание системы отопления </a:t>
          </a:r>
          <a:r>
            <a:rPr lang="ru-RU" sz="1900" dirty="0" err="1">
              <a:latin typeface="TT NORMS"/>
            </a:rPr>
            <a:t>МОПов</a:t>
          </a:r>
          <a:r>
            <a:rPr lang="ru-RU" sz="1900" dirty="0">
              <a:latin typeface="TT NORMS"/>
            </a:rPr>
            <a:t> и сдачу по Акту в теплоснабжающую организацию</a:t>
          </a:r>
        </a:p>
      </dgm:t>
    </dgm:pt>
    <dgm:pt modelId="{146F310C-9D3F-4409-B375-B8B0D4AF533F}" type="parTrans" cxnId="{6E6E8F3E-B432-4F97-AD10-0595F81747D7}">
      <dgm:prSet/>
      <dgm:spPr/>
      <dgm:t>
        <a:bodyPr/>
        <a:lstStyle/>
        <a:p>
          <a:endParaRPr lang="ru-RU"/>
        </a:p>
      </dgm:t>
    </dgm:pt>
    <dgm:pt modelId="{C740025E-CC51-4905-8577-2EA80BBE52A3}" type="sibTrans" cxnId="{6E6E8F3E-B432-4F97-AD10-0595F81747D7}">
      <dgm:prSet/>
      <dgm:spPr/>
      <dgm:t>
        <a:bodyPr/>
        <a:lstStyle/>
        <a:p>
          <a:endParaRPr lang="ru-RU"/>
        </a:p>
      </dgm:t>
    </dgm:pt>
    <dgm:pt modelId="{5A86FEC0-0EF4-4A9A-BCCB-D14380FD539D}">
      <dgm:prSet custT="1"/>
      <dgm:spPr/>
      <dgm:t>
        <a:bodyPr/>
        <a:lstStyle/>
        <a:p>
          <a:r>
            <a:rPr lang="ru-RU" sz="1900" dirty="0">
              <a:latin typeface="TT NORMS"/>
            </a:rPr>
            <a:t>Восстановили тепловой контур системы отопления </a:t>
          </a:r>
          <a:r>
            <a:rPr lang="ru-RU" sz="1900" dirty="0" err="1">
              <a:latin typeface="TT NORMS"/>
            </a:rPr>
            <a:t>МОПов</a:t>
          </a:r>
          <a:endParaRPr lang="ru-RU" sz="1900" dirty="0">
            <a:latin typeface="TT NORMS"/>
          </a:endParaRPr>
        </a:p>
      </dgm:t>
    </dgm:pt>
    <dgm:pt modelId="{C98322D7-5BB3-4F0B-8CB4-60F75F4320B6}" type="parTrans" cxnId="{9EABBD4A-5F5E-4E0F-BA4E-D8E75B6B0069}">
      <dgm:prSet/>
      <dgm:spPr/>
      <dgm:t>
        <a:bodyPr/>
        <a:lstStyle/>
        <a:p>
          <a:endParaRPr lang="ru-RU"/>
        </a:p>
      </dgm:t>
    </dgm:pt>
    <dgm:pt modelId="{76829F95-143D-432F-B286-E6CAF01C7DB5}" type="sibTrans" cxnId="{9EABBD4A-5F5E-4E0F-BA4E-D8E75B6B0069}">
      <dgm:prSet/>
      <dgm:spPr/>
      <dgm:t>
        <a:bodyPr/>
        <a:lstStyle/>
        <a:p>
          <a:endParaRPr lang="ru-RU"/>
        </a:p>
      </dgm:t>
    </dgm:pt>
    <dgm:pt modelId="{F5979DC0-E797-4015-A0F4-647D7F3A6E49}">
      <dgm:prSet custT="1"/>
      <dgm:spPr/>
      <dgm:t>
        <a:bodyPr/>
        <a:lstStyle/>
        <a:p>
          <a:r>
            <a:rPr lang="ru-RU" sz="1900" dirty="0">
              <a:latin typeface="TT NORMS"/>
            </a:rPr>
            <a:t>Проверили приборы учета воды </a:t>
          </a:r>
        </a:p>
      </dgm:t>
    </dgm:pt>
    <dgm:pt modelId="{AE77BDF4-BF2D-492B-A0DD-D1CD08DE0690}" type="parTrans" cxnId="{07731FC1-6CCF-46EF-B608-CDA1DD070DD3}">
      <dgm:prSet/>
      <dgm:spPr/>
      <dgm:t>
        <a:bodyPr/>
        <a:lstStyle/>
        <a:p>
          <a:endParaRPr lang="ru-RU"/>
        </a:p>
      </dgm:t>
    </dgm:pt>
    <dgm:pt modelId="{4331ED7D-9D77-4899-897D-3EBBABAA7BB6}" type="sibTrans" cxnId="{07731FC1-6CCF-46EF-B608-CDA1DD070DD3}">
      <dgm:prSet/>
      <dgm:spPr/>
      <dgm:t>
        <a:bodyPr/>
        <a:lstStyle/>
        <a:p>
          <a:endParaRPr lang="ru-RU"/>
        </a:p>
      </dgm:t>
    </dgm:pt>
    <dgm:pt modelId="{5790025C-E9C8-4C4A-93B3-98BEC53DF985}">
      <dgm:prSet custT="1"/>
      <dgm:spPr/>
      <dgm:t>
        <a:bodyPr/>
        <a:lstStyle/>
        <a:p>
          <a:endParaRPr lang="ru-RU" sz="1900" dirty="0">
            <a:latin typeface="TT NORMS"/>
          </a:endParaRPr>
        </a:p>
      </dgm:t>
    </dgm:pt>
    <dgm:pt modelId="{2908B5B8-911E-4765-AE44-1B35B46C1A54}" type="parTrans" cxnId="{C73E3CF8-1C22-4D4C-AF1E-8D142EDCE316}">
      <dgm:prSet/>
      <dgm:spPr/>
      <dgm:t>
        <a:bodyPr/>
        <a:lstStyle/>
        <a:p>
          <a:endParaRPr lang="ru-RU"/>
        </a:p>
      </dgm:t>
    </dgm:pt>
    <dgm:pt modelId="{D0A7F719-64FE-48D5-863D-CDF183714F86}" type="sibTrans" cxnId="{C73E3CF8-1C22-4D4C-AF1E-8D142EDCE316}">
      <dgm:prSet/>
      <dgm:spPr/>
      <dgm:t>
        <a:bodyPr/>
        <a:lstStyle/>
        <a:p>
          <a:endParaRPr lang="ru-RU"/>
        </a:p>
      </dgm:t>
    </dgm:pt>
    <dgm:pt modelId="{9362FB66-B967-4DC3-BDA0-F204C6C5CBF2}">
      <dgm:prSet custT="1"/>
      <dgm:spPr/>
      <dgm:t>
        <a:bodyPr/>
        <a:lstStyle/>
        <a:p>
          <a:r>
            <a:rPr lang="ru-RU" sz="1900" dirty="0">
              <a:latin typeface="TT NORMS"/>
            </a:rPr>
            <a:t>Провели осмотр открытых заземляющих устройств (</a:t>
          </a:r>
          <a:r>
            <a:rPr lang="ru-RU" sz="1900" dirty="0" err="1">
              <a:latin typeface="TT NORMS"/>
            </a:rPr>
            <a:t>молнезащита</a:t>
          </a:r>
          <a:r>
            <a:rPr lang="ru-RU" sz="1900" dirty="0">
              <a:latin typeface="TT NORMS"/>
            </a:rPr>
            <a:t>)</a:t>
          </a:r>
        </a:p>
      </dgm:t>
    </dgm:pt>
    <dgm:pt modelId="{77250555-10BA-42AD-89FD-9D2C480E9200}" type="parTrans" cxnId="{5B5FEC31-096C-4C4C-90FF-EA4ABBDB1D0D}">
      <dgm:prSet/>
      <dgm:spPr/>
      <dgm:t>
        <a:bodyPr/>
        <a:lstStyle/>
        <a:p>
          <a:endParaRPr lang="ru-RU"/>
        </a:p>
      </dgm:t>
    </dgm:pt>
    <dgm:pt modelId="{6BE888A7-95BE-4081-9355-0751F7BD14EF}" type="sibTrans" cxnId="{5B5FEC31-096C-4C4C-90FF-EA4ABBDB1D0D}">
      <dgm:prSet/>
      <dgm:spPr/>
      <dgm:t>
        <a:bodyPr/>
        <a:lstStyle/>
        <a:p>
          <a:endParaRPr lang="ru-RU"/>
        </a:p>
      </dgm:t>
    </dgm:pt>
    <dgm:pt modelId="{8FF08047-3375-4CAD-B408-3C666FCC661D}">
      <dgm:prSet custT="1"/>
      <dgm:spPr/>
      <dgm:t>
        <a:bodyPr/>
        <a:lstStyle/>
        <a:p>
          <a:r>
            <a:rPr lang="ru-RU" sz="1900" dirty="0">
              <a:latin typeface="TT NORMS"/>
            </a:rPr>
            <a:t>Провели ревизию кранов, запорно-регулирующей арматуры</a:t>
          </a:r>
        </a:p>
      </dgm:t>
    </dgm:pt>
    <dgm:pt modelId="{C8FAF2FF-7642-4B46-9057-48FB0100E998}" type="parTrans" cxnId="{0C6D828C-021D-4628-BEFE-95958B6DE89C}">
      <dgm:prSet/>
      <dgm:spPr/>
      <dgm:t>
        <a:bodyPr/>
        <a:lstStyle/>
        <a:p>
          <a:endParaRPr lang="ru-RU"/>
        </a:p>
      </dgm:t>
    </dgm:pt>
    <dgm:pt modelId="{F5C281D0-52D8-4D8C-BE92-97D77B9D04FE}" type="sibTrans" cxnId="{0C6D828C-021D-4628-BEFE-95958B6DE89C}">
      <dgm:prSet/>
      <dgm:spPr/>
      <dgm:t>
        <a:bodyPr/>
        <a:lstStyle/>
        <a:p>
          <a:endParaRPr lang="ru-RU"/>
        </a:p>
      </dgm:t>
    </dgm:pt>
    <dgm:pt modelId="{EF05234B-7FEC-4CD1-B32E-91663EA4B51B}">
      <dgm:prSet custT="1"/>
      <dgm:spPr/>
      <dgm:t>
        <a:bodyPr/>
        <a:lstStyle/>
        <a:p>
          <a:r>
            <a:rPr lang="ru-RU" sz="1900" dirty="0">
              <a:latin typeface="TT NORMS"/>
            </a:rPr>
            <a:t>Выполнили проверку общедомового прибора учета тепла </a:t>
          </a:r>
        </a:p>
      </dgm:t>
    </dgm:pt>
    <dgm:pt modelId="{7F2F24D2-A4F9-498E-BBA6-9157219FF851}" type="parTrans" cxnId="{8EF3429C-E9B9-4760-861E-39488660A4AF}">
      <dgm:prSet/>
      <dgm:spPr/>
      <dgm:t>
        <a:bodyPr/>
        <a:lstStyle/>
        <a:p>
          <a:endParaRPr lang="ru-RU"/>
        </a:p>
      </dgm:t>
    </dgm:pt>
    <dgm:pt modelId="{2CF5308F-C5D2-4E18-ABFC-B789BC0820E8}" type="sibTrans" cxnId="{8EF3429C-E9B9-4760-861E-39488660A4AF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4ACE0E73-ADBD-445D-97FF-0E0C792B73C4}" type="pres">
      <dgm:prSet presAssocID="{9362FB66-B967-4DC3-BDA0-F204C6C5CBF2}" presName="thickLine" presStyleLbl="alignNode1" presStyleIdx="0" presStyleCnt="7"/>
      <dgm:spPr/>
    </dgm:pt>
    <dgm:pt modelId="{404D10FC-8603-4A05-98A9-D14FAE994B5C}" type="pres">
      <dgm:prSet presAssocID="{9362FB66-B967-4DC3-BDA0-F204C6C5CBF2}" presName="horz1" presStyleCnt="0"/>
      <dgm:spPr/>
    </dgm:pt>
    <dgm:pt modelId="{1DA583A7-81B8-447F-992A-C8BE68A51A42}" type="pres">
      <dgm:prSet presAssocID="{9362FB66-B967-4DC3-BDA0-F204C6C5CBF2}" presName="tx1" presStyleLbl="revTx" presStyleIdx="0" presStyleCnt="7"/>
      <dgm:spPr/>
    </dgm:pt>
    <dgm:pt modelId="{378E7B9F-78DA-461A-8681-94208A0CE00B}" type="pres">
      <dgm:prSet presAssocID="{9362FB66-B967-4DC3-BDA0-F204C6C5CBF2}" presName="vert1" presStyleCnt="0"/>
      <dgm:spPr/>
    </dgm:pt>
    <dgm:pt modelId="{9AA2AB02-49DA-4BF0-8F14-C32B18CE1768}" type="pres">
      <dgm:prSet presAssocID="{EF05234B-7FEC-4CD1-B32E-91663EA4B51B}" presName="thickLine" presStyleLbl="alignNode1" presStyleIdx="1" presStyleCnt="7"/>
      <dgm:spPr/>
    </dgm:pt>
    <dgm:pt modelId="{EECBEED1-203D-41BD-8500-E63D3BF383B0}" type="pres">
      <dgm:prSet presAssocID="{EF05234B-7FEC-4CD1-B32E-91663EA4B51B}" presName="horz1" presStyleCnt="0"/>
      <dgm:spPr/>
    </dgm:pt>
    <dgm:pt modelId="{909F035E-5A46-4494-A869-060C66EF8B2B}" type="pres">
      <dgm:prSet presAssocID="{EF05234B-7FEC-4CD1-B32E-91663EA4B51B}" presName="tx1" presStyleLbl="revTx" presStyleIdx="1" presStyleCnt="7"/>
      <dgm:spPr/>
    </dgm:pt>
    <dgm:pt modelId="{4AC66A47-2A21-4617-8586-217AE0C67C13}" type="pres">
      <dgm:prSet presAssocID="{EF05234B-7FEC-4CD1-B32E-91663EA4B51B}" presName="vert1" presStyleCnt="0"/>
      <dgm:spPr/>
    </dgm:pt>
    <dgm:pt modelId="{0A508C64-AD59-4156-B900-D9107422B3AE}" type="pres">
      <dgm:prSet presAssocID="{8FF08047-3375-4CAD-B408-3C666FCC661D}" presName="thickLine" presStyleLbl="alignNode1" presStyleIdx="2" presStyleCnt="7"/>
      <dgm:spPr/>
    </dgm:pt>
    <dgm:pt modelId="{452983AC-D817-4880-9D5D-090F27610D3D}" type="pres">
      <dgm:prSet presAssocID="{8FF08047-3375-4CAD-B408-3C666FCC661D}" presName="horz1" presStyleCnt="0"/>
      <dgm:spPr/>
    </dgm:pt>
    <dgm:pt modelId="{D8E605EF-D1D7-461E-BA81-693FBC4D5998}" type="pres">
      <dgm:prSet presAssocID="{8FF08047-3375-4CAD-B408-3C666FCC661D}" presName="tx1" presStyleLbl="revTx" presStyleIdx="2" presStyleCnt="7" custScaleY="62016"/>
      <dgm:spPr/>
    </dgm:pt>
    <dgm:pt modelId="{DA9FAD0F-16D7-4A9E-B1F6-419D2A91DE75}" type="pres">
      <dgm:prSet presAssocID="{8FF08047-3375-4CAD-B408-3C666FCC661D}" presName="vert1" presStyleCnt="0"/>
      <dgm:spPr/>
    </dgm:pt>
    <dgm:pt modelId="{A5D15038-0EDA-4583-824F-9EA7E89588F5}" type="pres">
      <dgm:prSet presAssocID="{C45F8BB3-AB63-4EDC-89FB-B4501B82C166}" presName="thickLine" presStyleLbl="alignNode1" presStyleIdx="3" presStyleCnt="7"/>
      <dgm:spPr/>
    </dgm:pt>
    <dgm:pt modelId="{D1AE464C-DB27-4DB1-903F-10CC6ACAA335}" type="pres">
      <dgm:prSet presAssocID="{C45F8BB3-AB63-4EDC-89FB-B4501B82C166}" presName="horz1" presStyleCnt="0"/>
      <dgm:spPr/>
    </dgm:pt>
    <dgm:pt modelId="{62FD3926-0E69-4533-8CD0-4FBEDDC2F2D2}" type="pres">
      <dgm:prSet presAssocID="{C45F8BB3-AB63-4EDC-89FB-B4501B82C166}" presName="tx1" presStyleLbl="revTx" presStyleIdx="3" presStyleCnt="7"/>
      <dgm:spPr/>
    </dgm:pt>
    <dgm:pt modelId="{D280BDDF-3E7B-4666-B34B-40C22EDF409C}" type="pres">
      <dgm:prSet presAssocID="{C45F8BB3-AB63-4EDC-89FB-B4501B82C166}" presName="vert1" presStyleCnt="0"/>
      <dgm:spPr/>
    </dgm:pt>
    <dgm:pt modelId="{C321EFDA-F00E-4650-90FC-EFF980465218}" type="pres">
      <dgm:prSet presAssocID="{5A86FEC0-0EF4-4A9A-BCCB-D14380FD539D}" presName="thickLine" presStyleLbl="alignNode1" presStyleIdx="4" presStyleCnt="7"/>
      <dgm:spPr/>
    </dgm:pt>
    <dgm:pt modelId="{BF1AF220-966A-416A-98FE-29DDE7509A19}" type="pres">
      <dgm:prSet presAssocID="{5A86FEC0-0EF4-4A9A-BCCB-D14380FD539D}" presName="horz1" presStyleCnt="0"/>
      <dgm:spPr/>
    </dgm:pt>
    <dgm:pt modelId="{D0881A1B-20CE-4B7C-A5CC-C48DD135899B}" type="pres">
      <dgm:prSet presAssocID="{5A86FEC0-0EF4-4A9A-BCCB-D14380FD539D}" presName="tx1" presStyleLbl="revTx" presStyleIdx="4" presStyleCnt="7"/>
      <dgm:spPr/>
    </dgm:pt>
    <dgm:pt modelId="{D5CD35E3-839C-4ABC-97BC-41C7B24C00D6}" type="pres">
      <dgm:prSet presAssocID="{5A86FEC0-0EF4-4A9A-BCCB-D14380FD539D}" presName="vert1" presStyleCnt="0"/>
      <dgm:spPr/>
    </dgm:pt>
    <dgm:pt modelId="{03BBAFFD-A5CB-4656-AD05-7ED91BF47C1D}" type="pres">
      <dgm:prSet presAssocID="{F5979DC0-E797-4015-A0F4-647D7F3A6E49}" presName="thickLine" presStyleLbl="alignNode1" presStyleIdx="5" presStyleCnt="7"/>
      <dgm:spPr/>
    </dgm:pt>
    <dgm:pt modelId="{F41B3CDB-6A3A-4F35-904B-A2D83F0316AE}" type="pres">
      <dgm:prSet presAssocID="{F5979DC0-E797-4015-A0F4-647D7F3A6E49}" presName="horz1" presStyleCnt="0"/>
      <dgm:spPr/>
    </dgm:pt>
    <dgm:pt modelId="{DCC8FAF0-36ED-4651-8C8F-59F4D94D8B7F}" type="pres">
      <dgm:prSet presAssocID="{F5979DC0-E797-4015-A0F4-647D7F3A6E49}" presName="tx1" presStyleLbl="revTx" presStyleIdx="5" presStyleCnt="7" custScaleY="79616"/>
      <dgm:spPr/>
    </dgm:pt>
    <dgm:pt modelId="{7228716B-F84C-4D0D-98FD-C2A480A8EA0D}" type="pres">
      <dgm:prSet presAssocID="{F5979DC0-E797-4015-A0F4-647D7F3A6E49}" presName="vert1" presStyleCnt="0"/>
      <dgm:spPr/>
    </dgm:pt>
    <dgm:pt modelId="{A5587A50-14CC-453F-B625-1336B0BFDDBC}" type="pres">
      <dgm:prSet presAssocID="{5790025C-E9C8-4C4A-93B3-98BEC53DF985}" presName="thickLine" presStyleLbl="alignNode1" presStyleIdx="6" presStyleCnt="7" custLinFactNeighborY="8988"/>
      <dgm:spPr/>
    </dgm:pt>
    <dgm:pt modelId="{7EC9EF71-F43C-4946-9F47-820BF83F9460}" type="pres">
      <dgm:prSet presAssocID="{5790025C-E9C8-4C4A-93B3-98BEC53DF985}" presName="horz1" presStyleCnt="0"/>
      <dgm:spPr/>
    </dgm:pt>
    <dgm:pt modelId="{E2668016-7161-4190-A98C-89AA73F2CF1A}" type="pres">
      <dgm:prSet presAssocID="{5790025C-E9C8-4C4A-93B3-98BEC53DF985}" presName="tx1" presStyleLbl="revTx" presStyleIdx="6" presStyleCnt="7" custScaleY="92223"/>
      <dgm:spPr/>
    </dgm:pt>
    <dgm:pt modelId="{0C26D9EE-A6D1-4766-B760-5E73812B5E28}" type="pres">
      <dgm:prSet presAssocID="{5790025C-E9C8-4C4A-93B3-98BEC53DF985}" presName="vert1" presStyleCnt="0"/>
      <dgm:spPr/>
    </dgm:pt>
  </dgm:ptLst>
  <dgm:cxnLst>
    <dgm:cxn modelId="{FFD9D209-6D4A-4A6E-8D82-A4749FDEC453}" type="presOf" srcId="{9362FB66-B967-4DC3-BDA0-F204C6C5CBF2}" destId="{1DA583A7-81B8-447F-992A-C8BE68A51A42}" srcOrd="0" destOrd="0" presId="urn:microsoft.com/office/officeart/2008/layout/LinedList"/>
    <dgm:cxn modelId="{B82E581D-5A5A-46B5-BFD6-84F85FC0A717}" type="presOf" srcId="{8FF08047-3375-4CAD-B408-3C666FCC661D}" destId="{D8E605EF-D1D7-461E-BA81-693FBC4D5998}" srcOrd="0" destOrd="0" presId="urn:microsoft.com/office/officeart/2008/layout/LinedList"/>
    <dgm:cxn modelId="{D1EA3524-5F34-45E5-BB33-A54EF4FFA554}" type="presOf" srcId="{5A86FEC0-0EF4-4A9A-BCCB-D14380FD539D}" destId="{D0881A1B-20CE-4B7C-A5CC-C48DD135899B}" srcOrd="0" destOrd="0" presId="urn:microsoft.com/office/officeart/2008/layout/LinedList"/>
    <dgm:cxn modelId="{FA31542C-C5FF-4BC8-8D28-4D98F143079C}" type="presOf" srcId="{C45F8BB3-AB63-4EDC-89FB-B4501B82C166}" destId="{62FD3926-0E69-4533-8CD0-4FBEDDC2F2D2}" srcOrd="0" destOrd="0" presId="urn:microsoft.com/office/officeart/2008/layout/LinedList"/>
    <dgm:cxn modelId="{5B5FEC31-096C-4C4C-90FF-EA4ABBDB1D0D}" srcId="{7CF33A2E-ABA6-4CC0-B113-D45AFE9B77D2}" destId="{9362FB66-B967-4DC3-BDA0-F204C6C5CBF2}" srcOrd="0" destOrd="0" parTransId="{77250555-10BA-42AD-89FD-9D2C480E9200}" sibTransId="{6BE888A7-95BE-4081-9355-0751F7BD14EF}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6E6E8F3E-B432-4F97-AD10-0595F81747D7}" srcId="{7CF33A2E-ABA6-4CC0-B113-D45AFE9B77D2}" destId="{C45F8BB3-AB63-4EDC-89FB-B4501B82C166}" srcOrd="3" destOrd="0" parTransId="{146F310C-9D3F-4409-B375-B8B0D4AF533F}" sibTransId="{C740025E-CC51-4905-8577-2EA80BBE52A3}"/>
    <dgm:cxn modelId="{9EABBD4A-5F5E-4E0F-BA4E-D8E75B6B0069}" srcId="{7CF33A2E-ABA6-4CC0-B113-D45AFE9B77D2}" destId="{5A86FEC0-0EF4-4A9A-BCCB-D14380FD539D}" srcOrd="4" destOrd="0" parTransId="{C98322D7-5BB3-4F0B-8CB4-60F75F4320B6}" sibTransId="{76829F95-143D-432F-B286-E6CAF01C7DB5}"/>
    <dgm:cxn modelId="{07087E5B-094D-48A0-847F-4DAEEF8FDC65}" type="presOf" srcId="{5790025C-E9C8-4C4A-93B3-98BEC53DF985}" destId="{E2668016-7161-4190-A98C-89AA73F2CF1A}" srcOrd="0" destOrd="0" presId="urn:microsoft.com/office/officeart/2008/layout/LinedList"/>
    <dgm:cxn modelId="{248B456F-FC89-4663-8469-F9FE3C4CB647}" type="presOf" srcId="{EF05234B-7FEC-4CD1-B32E-91663EA4B51B}" destId="{909F035E-5A46-4494-A869-060C66EF8B2B}" srcOrd="0" destOrd="0" presId="urn:microsoft.com/office/officeart/2008/layout/LinedList"/>
    <dgm:cxn modelId="{80B0BD73-4CE6-459B-BB40-D664D3EFA37A}" type="presOf" srcId="{F5979DC0-E797-4015-A0F4-647D7F3A6E49}" destId="{DCC8FAF0-36ED-4651-8C8F-59F4D94D8B7F}" srcOrd="0" destOrd="0" presId="urn:microsoft.com/office/officeart/2008/layout/LinedList"/>
    <dgm:cxn modelId="{0C6D828C-021D-4628-BEFE-95958B6DE89C}" srcId="{7CF33A2E-ABA6-4CC0-B113-D45AFE9B77D2}" destId="{8FF08047-3375-4CAD-B408-3C666FCC661D}" srcOrd="2" destOrd="0" parTransId="{C8FAF2FF-7642-4B46-9057-48FB0100E998}" sibTransId="{F5C281D0-52D8-4D8C-BE92-97D77B9D04FE}"/>
    <dgm:cxn modelId="{8EF3429C-E9B9-4760-861E-39488660A4AF}" srcId="{7CF33A2E-ABA6-4CC0-B113-D45AFE9B77D2}" destId="{EF05234B-7FEC-4CD1-B32E-91663EA4B51B}" srcOrd="1" destOrd="0" parTransId="{7F2F24D2-A4F9-498E-BBA6-9157219FF851}" sibTransId="{2CF5308F-C5D2-4E18-ABFC-B789BC0820E8}"/>
    <dgm:cxn modelId="{07731FC1-6CCF-46EF-B608-CDA1DD070DD3}" srcId="{7CF33A2E-ABA6-4CC0-B113-D45AFE9B77D2}" destId="{F5979DC0-E797-4015-A0F4-647D7F3A6E49}" srcOrd="5" destOrd="0" parTransId="{AE77BDF4-BF2D-492B-A0DD-D1CD08DE0690}" sibTransId="{4331ED7D-9D77-4899-897D-3EBBABAA7BB6}"/>
    <dgm:cxn modelId="{C73E3CF8-1C22-4D4C-AF1E-8D142EDCE316}" srcId="{7CF33A2E-ABA6-4CC0-B113-D45AFE9B77D2}" destId="{5790025C-E9C8-4C4A-93B3-98BEC53DF985}" srcOrd="6" destOrd="0" parTransId="{2908B5B8-911E-4765-AE44-1B35B46C1A54}" sibTransId="{D0A7F719-64FE-48D5-863D-CDF183714F86}"/>
    <dgm:cxn modelId="{8568968D-111C-40B8-B692-4750FF1CF4D2}" type="presParOf" srcId="{C144393C-C46A-407D-B9BB-663670DC4BDB}" destId="{4ACE0E73-ADBD-445D-97FF-0E0C792B73C4}" srcOrd="0" destOrd="0" presId="urn:microsoft.com/office/officeart/2008/layout/LinedList"/>
    <dgm:cxn modelId="{63C09681-989B-45A6-8072-981333F8631F}" type="presParOf" srcId="{C144393C-C46A-407D-B9BB-663670DC4BDB}" destId="{404D10FC-8603-4A05-98A9-D14FAE994B5C}" srcOrd="1" destOrd="0" presId="urn:microsoft.com/office/officeart/2008/layout/LinedList"/>
    <dgm:cxn modelId="{5E8B23AE-B4A0-4FC9-880F-078839527488}" type="presParOf" srcId="{404D10FC-8603-4A05-98A9-D14FAE994B5C}" destId="{1DA583A7-81B8-447F-992A-C8BE68A51A42}" srcOrd="0" destOrd="0" presId="urn:microsoft.com/office/officeart/2008/layout/LinedList"/>
    <dgm:cxn modelId="{EAE6A3B2-866B-478A-81F2-9E45DD741043}" type="presParOf" srcId="{404D10FC-8603-4A05-98A9-D14FAE994B5C}" destId="{378E7B9F-78DA-461A-8681-94208A0CE00B}" srcOrd="1" destOrd="0" presId="urn:microsoft.com/office/officeart/2008/layout/LinedList"/>
    <dgm:cxn modelId="{62DAEA42-08A4-4DCF-83D7-A5F3E4361C43}" type="presParOf" srcId="{C144393C-C46A-407D-B9BB-663670DC4BDB}" destId="{9AA2AB02-49DA-4BF0-8F14-C32B18CE1768}" srcOrd="2" destOrd="0" presId="urn:microsoft.com/office/officeart/2008/layout/LinedList"/>
    <dgm:cxn modelId="{17DC88B6-1044-4511-8075-0D680F2E36F8}" type="presParOf" srcId="{C144393C-C46A-407D-B9BB-663670DC4BDB}" destId="{EECBEED1-203D-41BD-8500-E63D3BF383B0}" srcOrd="3" destOrd="0" presId="urn:microsoft.com/office/officeart/2008/layout/LinedList"/>
    <dgm:cxn modelId="{3FCCE8F0-5978-4F03-B579-AF2E773F5577}" type="presParOf" srcId="{EECBEED1-203D-41BD-8500-E63D3BF383B0}" destId="{909F035E-5A46-4494-A869-060C66EF8B2B}" srcOrd="0" destOrd="0" presId="urn:microsoft.com/office/officeart/2008/layout/LinedList"/>
    <dgm:cxn modelId="{10972D39-90FE-4DF8-91FE-E75FFEAA7184}" type="presParOf" srcId="{EECBEED1-203D-41BD-8500-E63D3BF383B0}" destId="{4AC66A47-2A21-4617-8586-217AE0C67C13}" srcOrd="1" destOrd="0" presId="urn:microsoft.com/office/officeart/2008/layout/LinedList"/>
    <dgm:cxn modelId="{4ACEA7D6-8C8D-4A87-B7A7-068FF0CFF00B}" type="presParOf" srcId="{C144393C-C46A-407D-B9BB-663670DC4BDB}" destId="{0A508C64-AD59-4156-B900-D9107422B3AE}" srcOrd="4" destOrd="0" presId="urn:microsoft.com/office/officeart/2008/layout/LinedList"/>
    <dgm:cxn modelId="{33F5650C-2B5A-4B63-ACCC-D668D6670A74}" type="presParOf" srcId="{C144393C-C46A-407D-B9BB-663670DC4BDB}" destId="{452983AC-D817-4880-9D5D-090F27610D3D}" srcOrd="5" destOrd="0" presId="urn:microsoft.com/office/officeart/2008/layout/LinedList"/>
    <dgm:cxn modelId="{480A0346-74B4-4544-9A0D-B93A71A09119}" type="presParOf" srcId="{452983AC-D817-4880-9D5D-090F27610D3D}" destId="{D8E605EF-D1D7-461E-BA81-693FBC4D5998}" srcOrd="0" destOrd="0" presId="urn:microsoft.com/office/officeart/2008/layout/LinedList"/>
    <dgm:cxn modelId="{65BCC581-99C6-449B-90AD-EFB2C3111DFC}" type="presParOf" srcId="{452983AC-D817-4880-9D5D-090F27610D3D}" destId="{DA9FAD0F-16D7-4A9E-B1F6-419D2A91DE75}" srcOrd="1" destOrd="0" presId="urn:microsoft.com/office/officeart/2008/layout/LinedList"/>
    <dgm:cxn modelId="{F61D1366-FCBE-4E1C-B42B-20F5F351E7A3}" type="presParOf" srcId="{C144393C-C46A-407D-B9BB-663670DC4BDB}" destId="{A5D15038-0EDA-4583-824F-9EA7E89588F5}" srcOrd="6" destOrd="0" presId="urn:microsoft.com/office/officeart/2008/layout/LinedList"/>
    <dgm:cxn modelId="{197DE253-6FD6-413E-90CD-8ACB748D7D24}" type="presParOf" srcId="{C144393C-C46A-407D-B9BB-663670DC4BDB}" destId="{D1AE464C-DB27-4DB1-903F-10CC6ACAA335}" srcOrd="7" destOrd="0" presId="urn:microsoft.com/office/officeart/2008/layout/LinedList"/>
    <dgm:cxn modelId="{DA0D14D2-6120-43C7-9E73-15679593C6B3}" type="presParOf" srcId="{D1AE464C-DB27-4DB1-903F-10CC6ACAA335}" destId="{62FD3926-0E69-4533-8CD0-4FBEDDC2F2D2}" srcOrd="0" destOrd="0" presId="urn:microsoft.com/office/officeart/2008/layout/LinedList"/>
    <dgm:cxn modelId="{9A0B6203-6ADD-44A3-BC6E-066F29CD42B4}" type="presParOf" srcId="{D1AE464C-DB27-4DB1-903F-10CC6ACAA335}" destId="{D280BDDF-3E7B-4666-B34B-40C22EDF409C}" srcOrd="1" destOrd="0" presId="urn:microsoft.com/office/officeart/2008/layout/LinedList"/>
    <dgm:cxn modelId="{0F6BEEEB-3D7B-415D-8FAD-A93E3A41295F}" type="presParOf" srcId="{C144393C-C46A-407D-B9BB-663670DC4BDB}" destId="{C321EFDA-F00E-4650-90FC-EFF980465218}" srcOrd="8" destOrd="0" presId="urn:microsoft.com/office/officeart/2008/layout/LinedList"/>
    <dgm:cxn modelId="{17EF0730-C4FB-4A44-8285-F9B90CEC5A38}" type="presParOf" srcId="{C144393C-C46A-407D-B9BB-663670DC4BDB}" destId="{BF1AF220-966A-416A-98FE-29DDE7509A19}" srcOrd="9" destOrd="0" presId="urn:microsoft.com/office/officeart/2008/layout/LinedList"/>
    <dgm:cxn modelId="{DD2920F7-BB6C-4451-8B00-B41C015C1295}" type="presParOf" srcId="{BF1AF220-966A-416A-98FE-29DDE7509A19}" destId="{D0881A1B-20CE-4B7C-A5CC-C48DD135899B}" srcOrd="0" destOrd="0" presId="urn:microsoft.com/office/officeart/2008/layout/LinedList"/>
    <dgm:cxn modelId="{4E2D1074-12B5-40AA-A8BF-7040CC7B6F76}" type="presParOf" srcId="{BF1AF220-966A-416A-98FE-29DDE7509A19}" destId="{D5CD35E3-839C-4ABC-97BC-41C7B24C00D6}" srcOrd="1" destOrd="0" presId="urn:microsoft.com/office/officeart/2008/layout/LinedList"/>
    <dgm:cxn modelId="{4B462DDA-2A6A-4CBE-8352-6EF60BD0E697}" type="presParOf" srcId="{C144393C-C46A-407D-B9BB-663670DC4BDB}" destId="{03BBAFFD-A5CB-4656-AD05-7ED91BF47C1D}" srcOrd="10" destOrd="0" presId="urn:microsoft.com/office/officeart/2008/layout/LinedList"/>
    <dgm:cxn modelId="{94DB95F0-DB6A-4047-90DB-367DE3A3E210}" type="presParOf" srcId="{C144393C-C46A-407D-B9BB-663670DC4BDB}" destId="{F41B3CDB-6A3A-4F35-904B-A2D83F0316AE}" srcOrd="11" destOrd="0" presId="urn:microsoft.com/office/officeart/2008/layout/LinedList"/>
    <dgm:cxn modelId="{7FE26385-9D7C-4A1A-ABC5-8B9A700B0EA4}" type="presParOf" srcId="{F41B3CDB-6A3A-4F35-904B-A2D83F0316AE}" destId="{DCC8FAF0-36ED-4651-8C8F-59F4D94D8B7F}" srcOrd="0" destOrd="0" presId="urn:microsoft.com/office/officeart/2008/layout/LinedList"/>
    <dgm:cxn modelId="{450958E6-30E4-4E79-8EC0-87A6E5038144}" type="presParOf" srcId="{F41B3CDB-6A3A-4F35-904B-A2D83F0316AE}" destId="{7228716B-F84C-4D0D-98FD-C2A480A8EA0D}" srcOrd="1" destOrd="0" presId="urn:microsoft.com/office/officeart/2008/layout/LinedList"/>
    <dgm:cxn modelId="{EF859A68-1DF1-472E-87CB-B11AD645EE61}" type="presParOf" srcId="{C144393C-C46A-407D-B9BB-663670DC4BDB}" destId="{A5587A50-14CC-453F-B625-1336B0BFDDBC}" srcOrd="12" destOrd="0" presId="urn:microsoft.com/office/officeart/2008/layout/LinedList"/>
    <dgm:cxn modelId="{E0E992C6-71C1-4185-9FFF-ACB59CDB0548}" type="presParOf" srcId="{C144393C-C46A-407D-B9BB-663670DC4BDB}" destId="{7EC9EF71-F43C-4946-9F47-820BF83F9460}" srcOrd="13" destOrd="0" presId="urn:microsoft.com/office/officeart/2008/layout/LinedList"/>
    <dgm:cxn modelId="{A3224E91-3E3C-48BC-BD46-D436A1FF79AF}" type="presParOf" srcId="{7EC9EF71-F43C-4946-9F47-820BF83F9460}" destId="{E2668016-7161-4190-A98C-89AA73F2CF1A}" srcOrd="0" destOrd="0" presId="urn:microsoft.com/office/officeart/2008/layout/LinedList"/>
    <dgm:cxn modelId="{2FFEABD9-C844-4680-A25C-8BDA8E4D3757}" type="presParOf" srcId="{7EC9EF71-F43C-4946-9F47-820BF83F9460}" destId="{0C26D9EE-A6D1-4766-B760-5E73812B5E2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июнь 2022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E0E73-ADBD-445D-97FF-0E0C792B73C4}">
      <dsp:nvSpPr>
        <dsp:cNvPr id="0" name=""/>
        <dsp:cNvSpPr/>
      </dsp:nvSpPr>
      <dsp:spPr>
        <a:xfrm>
          <a:off x="0" y="774"/>
          <a:ext cx="85943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A583A7-81B8-447F-992A-C8BE68A51A42}">
      <dsp:nvSpPr>
        <dsp:cNvPr id="0" name=""/>
        <dsp:cNvSpPr/>
      </dsp:nvSpPr>
      <dsp:spPr>
        <a:xfrm>
          <a:off x="0" y="774"/>
          <a:ext cx="8594330" cy="771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Провели осмотр открытых заземляющих устройств (</a:t>
          </a:r>
          <a:r>
            <a:rPr lang="ru-RU" sz="1900" kern="1200" dirty="0" err="1">
              <a:latin typeface="TT NORMS"/>
            </a:rPr>
            <a:t>молнезащита</a:t>
          </a:r>
          <a:r>
            <a:rPr lang="ru-RU" sz="1900" kern="1200" dirty="0">
              <a:latin typeface="TT NORMS"/>
            </a:rPr>
            <a:t>)</a:t>
          </a:r>
        </a:p>
      </dsp:txBody>
      <dsp:txXfrm>
        <a:off x="0" y="774"/>
        <a:ext cx="8594330" cy="771996"/>
      </dsp:txXfrm>
    </dsp:sp>
    <dsp:sp modelId="{9AA2AB02-49DA-4BF0-8F14-C32B18CE1768}">
      <dsp:nvSpPr>
        <dsp:cNvPr id="0" name=""/>
        <dsp:cNvSpPr/>
      </dsp:nvSpPr>
      <dsp:spPr>
        <a:xfrm>
          <a:off x="0" y="772771"/>
          <a:ext cx="8594330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9F035E-5A46-4494-A869-060C66EF8B2B}">
      <dsp:nvSpPr>
        <dsp:cNvPr id="0" name=""/>
        <dsp:cNvSpPr/>
      </dsp:nvSpPr>
      <dsp:spPr>
        <a:xfrm>
          <a:off x="0" y="772771"/>
          <a:ext cx="8594330" cy="771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Выполнили проверку общедомового прибора учета тепла </a:t>
          </a:r>
        </a:p>
      </dsp:txBody>
      <dsp:txXfrm>
        <a:off x="0" y="772771"/>
        <a:ext cx="8594330" cy="771996"/>
      </dsp:txXfrm>
    </dsp:sp>
    <dsp:sp modelId="{0A508C64-AD59-4156-B900-D9107422B3AE}">
      <dsp:nvSpPr>
        <dsp:cNvPr id="0" name=""/>
        <dsp:cNvSpPr/>
      </dsp:nvSpPr>
      <dsp:spPr>
        <a:xfrm>
          <a:off x="0" y="1544768"/>
          <a:ext cx="8594330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E605EF-D1D7-461E-BA81-693FBC4D5998}">
      <dsp:nvSpPr>
        <dsp:cNvPr id="0" name=""/>
        <dsp:cNvSpPr/>
      </dsp:nvSpPr>
      <dsp:spPr>
        <a:xfrm>
          <a:off x="0" y="1544768"/>
          <a:ext cx="8594330" cy="478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Провели ревизию кранов, запорно-регулирующей арматуры</a:t>
          </a:r>
        </a:p>
      </dsp:txBody>
      <dsp:txXfrm>
        <a:off x="0" y="1544768"/>
        <a:ext cx="8594330" cy="478761"/>
      </dsp:txXfrm>
    </dsp:sp>
    <dsp:sp modelId="{A5D15038-0EDA-4583-824F-9EA7E89588F5}">
      <dsp:nvSpPr>
        <dsp:cNvPr id="0" name=""/>
        <dsp:cNvSpPr/>
      </dsp:nvSpPr>
      <dsp:spPr>
        <a:xfrm>
          <a:off x="0" y="2023529"/>
          <a:ext cx="8594330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FD3926-0E69-4533-8CD0-4FBEDDC2F2D2}">
      <dsp:nvSpPr>
        <dsp:cNvPr id="0" name=""/>
        <dsp:cNvSpPr/>
      </dsp:nvSpPr>
      <dsp:spPr>
        <a:xfrm>
          <a:off x="0" y="2023529"/>
          <a:ext cx="8594330" cy="771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Выполнили ремонт, промывку, гидравлическое испытание системы отопления </a:t>
          </a:r>
          <a:r>
            <a:rPr lang="ru-RU" sz="1900" kern="1200" dirty="0" err="1">
              <a:latin typeface="TT NORMS"/>
            </a:rPr>
            <a:t>МОПов</a:t>
          </a:r>
          <a:r>
            <a:rPr lang="ru-RU" sz="1900" kern="1200" dirty="0">
              <a:latin typeface="TT NORMS"/>
            </a:rPr>
            <a:t> и сдачу по Акту в теплоснабжающую организацию</a:t>
          </a:r>
        </a:p>
      </dsp:txBody>
      <dsp:txXfrm>
        <a:off x="0" y="2023529"/>
        <a:ext cx="8594330" cy="771996"/>
      </dsp:txXfrm>
    </dsp:sp>
    <dsp:sp modelId="{C321EFDA-F00E-4650-90FC-EFF980465218}">
      <dsp:nvSpPr>
        <dsp:cNvPr id="0" name=""/>
        <dsp:cNvSpPr/>
      </dsp:nvSpPr>
      <dsp:spPr>
        <a:xfrm>
          <a:off x="0" y="2795526"/>
          <a:ext cx="8594330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881A1B-20CE-4B7C-A5CC-C48DD135899B}">
      <dsp:nvSpPr>
        <dsp:cNvPr id="0" name=""/>
        <dsp:cNvSpPr/>
      </dsp:nvSpPr>
      <dsp:spPr>
        <a:xfrm>
          <a:off x="0" y="2795526"/>
          <a:ext cx="8594330" cy="771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Восстановили тепловой контур системы отопления </a:t>
          </a:r>
          <a:r>
            <a:rPr lang="ru-RU" sz="1900" kern="1200" dirty="0" err="1">
              <a:latin typeface="TT NORMS"/>
            </a:rPr>
            <a:t>МОПов</a:t>
          </a:r>
          <a:endParaRPr lang="ru-RU" sz="1900" kern="1200" dirty="0">
            <a:latin typeface="TT NORMS"/>
          </a:endParaRPr>
        </a:p>
      </dsp:txBody>
      <dsp:txXfrm>
        <a:off x="0" y="2795526"/>
        <a:ext cx="8594330" cy="771996"/>
      </dsp:txXfrm>
    </dsp:sp>
    <dsp:sp modelId="{03BBAFFD-A5CB-4656-AD05-7ED91BF47C1D}">
      <dsp:nvSpPr>
        <dsp:cNvPr id="0" name=""/>
        <dsp:cNvSpPr/>
      </dsp:nvSpPr>
      <dsp:spPr>
        <a:xfrm>
          <a:off x="0" y="3567523"/>
          <a:ext cx="8594330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C8FAF0-36ED-4651-8C8F-59F4D94D8B7F}">
      <dsp:nvSpPr>
        <dsp:cNvPr id="0" name=""/>
        <dsp:cNvSpPr/>
      </dsp:nvSpPr>
      <dsp:spPr>
        <a:xfrm>
          <a:off x="0" y="3567523"/>
          <a:ext cx="8594330" cy="614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Проверили приборы учета воды </a:t>
          </a:r>
        </a:p>
      </dsp:txBody>
      <dsp:txXfrm>
        <a:off x="0" y="3567523"/>
        <a:ext cx="8594330" cy="614632"/>
      </dsp:txXfrm>
    </dsp:sp>
    <dsp:sp modelId="{A5587A50-14CC-453F-B625-1336B0BFDDBC}">
      <dsp:nvSpPr>
        <dsp:cNvPr id="0" name=""/>
        <dsp:cNvSpPr/>
      </dsp:nvSpPr>
      <dsp:spPr>
        <a:xfrm>
          <a:off x="0" y="4246147"/>
          <a:ext cx="859433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668016-7161-4190-A98C-89AA73F2CF1A}">
      <dsp:nvSpPr>
        <dsp:cNvPr id="0" name=""/>
        <dsp:cNvSpPr/>
      </dsp:nvSpPr>
      <dsp:spPr>
        <a:xfrm>
          <a:off x="0" y="4182156"/>
          <a:ext cx="8594330" cy="711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>
            <a:latin typeface="TT NORMS"/>
          </a:endParaRPr>
        </a:p>
      </dsp:txBody>
      <dsp:txXfrm>
        <a:off x="0" y="4182156"/>
        <a:ext cx="8594330" cy="711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0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Июнь 2022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87111" y="93485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447" y="1805974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июнь 2022 года выполнили 7</a:t>
            </a:r>
            <a:r>
              <a:rPr lang="en-US" dirty="0">
                <a:latin typeface="TT NORMS"/>
              </a:rPr>
              <a:t> </a:t>
            </a:r>
            <a:r>
              <a:rPr lang="ru-RU" dirty="0">
                <a:latin typeface="TT NORMS"/>
              </a:rPr>
              <a:t>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12" name="Таблица 10">
            <a:extLst>
              <a:ext uri="{FF2B5EF4-FFF2-40B4-BE49-F238E27FC236}">
                <a16:creationId xmlns:a16="http://schemas.microsoft.com/office/drawing/2014/main" id="{058C2E12-A1F2-4205-9AE3-B35A94230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988988"/>
              </p:ext>
            </p:extLst>
          </p:nvPr>
        </p:nvGraphicFramePr>
        <p:xfrm>
          <a:off x="387111" y="2434453"/>
          <a:ext cx="8193363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июнь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439947" y="895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966" y="1033286"/>
            <a:ext cx="8143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 июне выполнили следующие работы (кроме ежедневных работ):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528591"/>
              </p:ext>
            </p:extLst>
          </p:nvPr>
        </p:nvGraphicFramePr>
        <p:xfrm>
          <a:off x="332037" y="1481559"/>
          <a:ext cx="8477687" cy="455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7687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</a:tblGrid>
              <a:tr h="10426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Выполнили влажную протирку подоконников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Провели влажную протирку почтовых ящиков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88845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Выполнили влажную протирку перилл на лестницах, вентиляционных решеток 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69100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Провели влажную протирку дверей шкафов электросчетчиков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42102"/>
                  </a:ext>
                </a:extLst>
              </a:tr>
              <a:tr h="7014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Выполнили влажную протирку дверей, доводчиков, дверных ручек – 76 дверей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30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439947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Планы на июль 2022 года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22233A32-7812-4368-AA97-B546FCF9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443725"/>
              </p:ext>
            </p:extLst>
          </p:nvPr>
        </p:nvGraphicFramePr>
        <p:xfrm>
          <a:off x="504587" y="1905751"/>
          <a:ext cx="8134826" cy="3475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333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3945493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</a:tblGrid>
              <a:tr h="2468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Клининг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11642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TT NORMS"/>
                          <a:cs typeface="Times New Roman" panose="02020603050405020304" pitchFamily="18" charset="0"/>
                        </a:rPr>
                        <a:t>Проведем измерения сопротивления изоляции кабелей силовых и осветительных электропроводок. Проверим наличие цепей между заземлителями и заземляемыми элементами (состояние заземляющей электропроводки)</a:t>
                      </a:r>
                      <a:endParaRPr lang="en-GB" sz="15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Выполним влажную протирку плафонов на лестничных клетках, холлах и МОП (513 шт.) 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87980"/>
                  </a:ext>
                </a:extLst>
              </a:tr>
              <a:tr h="784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TT NORMS"/>
                          <a:cs typeface="Times New Roman" panose="02020603050405020304" pitchFamily="18" charset="0"/>
                        </a:rPr>
                        <a:t>Выполним проверку цепи «фазы - ноль»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Выполним влажную протирку плафонов в вестибюлях, входных группах, лифтах, светильников аварийного освещения (513 шт.) 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48180"/>
                  </a:ext>
                </a:extLst>
              </a:tr>
              <a:tr h="6940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TT NORMS"/>
                          <a:cs typeface="Times New Roman" panose="02020603050405020304" pitchFamily="18" charset="0"/>
                        </a:rPr>
                        <a:t>Выполним проверку срабатывания устройства защитного отключения (УЗО)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73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60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141542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96242" y="344507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дерево, внешний, трава, сад&#10;&#10;Автоматически созданное описание">
            <a:extLst>
              <a:ext uri="{FF2B5EF4-FFF2-40B4-BE49-F238E27FC236}">
                <a16:creationId xmlns:a16="http://schemas.microsoft.com/office/drawing/2014/main" id="{4BA8FF37-5E1C-8F3A-1D14-0645E770F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9" y="2715558"/>
            <a:ext cx="2350431" cy="3133907"/>
          </a:xfrm>
          <a:prstGeom prst="rect">
            <a:avLst/>
          </a:prstGeom>
        </p:spPr>
      </p:pic>
      <p:pic>
        <p:nvPicPr>
          <p:cNvPr id="9" name="Рисунок 8" descr="Изображение выглядит как трава, внешний, здание, тротуар&#10;&#10;Автоматически созданное описание">
            <a:extLst>
              <a:ext uri="{FF2B5EF4-FFF2-40B4-BE49-F238E27FC236}">
                <a16:creationId xmlns:a16="http://schemas.microsoft.com/office/drawing/2014/main" id="{3DBD17E3-DFE9-2FF9-764D-148BB6C05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19" y="2715558"/>
            <a:ext cx="2271680" cy="313390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емля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43CBCC95-BD6A-CCE3-CFFA-8F4C7EF559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5055" y="3404154"/>
            <a:ext cx="3150284" cy="177309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нешний, трава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E4D9DB52-0F91-EF34-815F-07F1186943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2329" y="3112245"/>
            <a:ext cx="3150284" cy="23569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DEEE941-DE90-843C-A2B1-DC5285398EDD}"/>
              </a:ext>
            </a:extLst>
          </p:cNvPr>
          <p:cNvSpPr txBox="1"/>
          <p:nvPr/>
        </p:nvSpPr>
        <p:spPr>
          <a:xfrm>
            <a:off x="296242" y="1257391"/>
            <a:ext cx="8045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T NORMS"/>
              </a:rPr>
              <a:t>Выполнили покос газона;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T NORMS"/>
              </a:rPr>
              <a:t>Провели обрезку кустарников;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T NORMS"/>
              </a:rPr>
              <a:t>Выполнили подкормку растений и газона;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T NORMS"/>
              </a:rPr>
              <a:t>Провели прополку участков с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T NORMS"/>
              </a:rPr>
              <a:t>гейхерой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T NORMS"/>
              </a:rPr>
              <a:t> многолетней.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b="0" i="0" u="none" strike="noStrike" dirty="0">
              <a:solidFill>
                <a:srgbClr val="000000"/>
              </a:solidFill>
              <a:effectLst/>
              <a:latin typeface="TT NORM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73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97159" y="2306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Регулярно проводили полив растений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ешний, метла&#10;&#10;Автоматически созданное описание">
            <a:extLst>
              <a:ext uri="{FF2B5EF4-FFF2-40B4-BE49-F238E27FC236}">
                <a16:creationId xmlns:a16="http://schemas.microsoft.com/office/drawing/2014/main" id="{662B4D12-3028-7871-AEB6-72E5217AE9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9" y="1502304"/>
            <a:ext cx="2381105" cy="4233076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еш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604A242C-719C-1C33-11F2-EF03C6509B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367" y="1502304"/>
            <a:ext cx="3174808" cy="423307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рава, внешний, обочина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ED708BAC-2CEF-EF53-278A-54A36B2A6E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78" y="1502304"/>
            <a:ext cx="2381105" cy="423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81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75922" y="385629"/>
            <a:ext cx="604359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Провели опрессовку и осмотр сварочного шва по пожарной системе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D5E187-2F0C-E349-64E2-97CEF0BA06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2" y="1823860"/>
            <a:ext cx="4328932" cy="3246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F786A5-3A92-9523-2A66-EB82703FCF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96" y="1823860"/>
            <a:ext cx="4328932" cy="32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3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12907" y="206587"/>
            <a:ext cx="6374505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Выполнили фиксацию досок клумбы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8727DD-1ECF-83A5-CD25-EFA9C38E202C}"/>
              </a:ext>
            </a:extLst>
          </p:cNvPr>
          <p:cNvSpPr txBox="1"/>
          <p:nvPr/>
        </p:nvSpPr>
        <p:spPr>
          <a:xfrm>
            <a:off x="121843" y="1096509"/>
            <a:ext cx="8642486" cy="50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91000"/>
              </a:lnSpc>
              <a:buFont typeface="Symbol" panose="05050102010706020507" pitchFamily="18" charset="2"/>
              <a:buChar char=""/>
            </a:pPr>
            <a:endParaRPr lang="ru-RU" sz="14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T NORMS"/>
            </a:endParaRPr>
          </a:p>
        </p:txBody>
      </p:sp>
      <p:pic>
        <p:nvPicPr>
          <p:cNvPr id="15" name="Рисунок 14" descr="Изображение выглядит как внешний, земля, деревянный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EC22980B-7D9A-AED7-6BF4-C2F775D2F9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54" y="1596278"/>
            <a:ext cx="2900203" cy="386693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земля, внешний, здание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426C4D4F-917D-5009-4860-7C33EEED80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73" y="1596277"/>
            <a:ext cx="2900203" cy="38669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деревянный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2C38BCCE-DB0C-8423-9A0F-F5D9E1D6DA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3" y="1596277"/>
            <a:ext cx="2900204" cy="386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84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194204" y="249747"/>
            <a:ext cx="6160297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Установили на место манжету на ливневки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язный&#10;&#10;Автоматически созданное описание">
            <a:extLst>
              <a:ext uri="{FF2B5EF4-FFF2-40B4-BE49-F238E27FC236}">
                <a16:creationId xmlns:a16="http://schemas.microsoft.com/office/drawing/2014/main" id="{EF8A2056-C6F7-FD7F-C2E6-0A450CE355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4" y="1332963"/>
            <a:ext cx="2915414" cy="38872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61811-A46C-3225-F907-EBC23D3958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582" y="1332963"/>
            <a:ext cx="2915413" cy="388721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нутренний, миксер, грязный&#10;&#10;Автоматически созданное описание">
            <a:extLst>
              <a:ext uri="{FF2B5EF4-FFF2-40B4-BE49-F238E27FC236}">
                <a16:creationId xmlns:a16="http://schemas.microsoft.com/office/drawing/2014/main" id="{D6DAA854-C892-CBD1-19A5-074EC91399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60" y="1323232"/>
            <a:ext cx="2758048" cy="388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61399" y="435633"/>
            <a:ext cx="5839991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Выполнили ремонт дверной ручки у выхода на пожарную лестницу (этаж № -2)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утренний, стена, ванная, туалет&#10;&#10;Автоматически созданное описание">
            <a:extLst>
              <a:ext uri="{FF2B5EF4-FFF2-40B4-BE49-F238E27FC236}">
                <a16:creationId xmlns:a16="http://schemas.microsoft.com/office/drawing/2014/main" id="{B311628B-9837-11D2-D0FF-523534CF63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24" y="1637816"/>
            <a:ext cx="2826849" cy="3769132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стена, ванная, пол&#10;&#10;Автоматически созданное описание">
            <a:extLst>
              <a:ext uri="{FF2B5EF4-FFF2-40B4-BE49-F238E27FC236}">
                <a16:creationId xmlns:a16="http://schemas.microsoft.com/office/drawing/2014/main" id="{AB356765-FE79-CC15-4BF2-54668E065E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76" y="1637816"/>
            <a:ext cx="2826849" cy="37691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утренний, пол, стена, ванная&#10;&#10;Автоматически созданное описание">
            <a:extLst>
              <a:ext uri="{FF2B5EF4-FFF2-40B4-BE49-F238E27FC236}">
                <a16:creationId xmlns:a16="http://schemas.microsoft.com/office/drawing/2014/main" id="{363C83B5-53B8-E69B-D714-3C6D13FCC9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" y="1637817"/>
            <a:ext cx="2826848" cy="376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82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318875"/>
              </p:ext>
            </p:extLst>
          </p:nvPr>
        </p:nvGraphicFramePr>
        <p:xfrm>
          <a:off x="274835" y="1502893"/>
          <a:ext cx="8594330" cy="48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3979</TotalTime>
  <Words>375</Words>
  <Application>Microsoft Macintosh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bratchikov vladimir</cp:lastModifiedBy>
  <cp:revision>363</cp:revision>
  <dcterms:created xsi:type="dcterms:W3CDTF">2022-01-28T09:16:54Z</dcterms:created>
  <dcterms:modified xsi:type="dcterms:W3CDTF">2022-10-10T14:34:49Z</dcterms:modified>
</cp:coreProperties>
</file>